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0080625" cy="7559675"/>
  <p:notesSz cx="7772400" cy="10058400"/>
  <p:defaultTextStyle>
    <a:defPPr>
      <a:defRPr lang="en-GB"/>
    </a:defPPr>
    <a:lvl1pPr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tx1"/>
        </a:solidFill>
        <a:latin typeface="Arial" charset="0"/>
        <a:ea typeface="ＭＳ Ｐゴシック" charset="0"/>
        <a:cs typeface="MS Gothic" charset="0"/>
      </a:defRPr>
    </a:lvl1pPr>
    <a:lvl2pPr marL="742950" indent="-28575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tx1"/>
        </a:solidFill>
        <a:latin typeface="Arial" charset="0"/>
        <a:ea typeface="ＭＳ Ｐゴシック" charset="0"/>
        <a:cs typeface="MS Gothic" charset="0"/>
      </a:defRPr>
    </a:lvl2pPr>
    <a:lvl3pPr marL="11430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tx1"/>
        </a:solidFill>
        <a:latin typeface="Arial" charset="0"/>
        <a:ea typeface="ＭＳ Ｐゴシック" charset="0"/>
        <a:cs typeface="MS Gothic" charset="0"/>
      </a:defRPr>
    </a:lvl3pPr>
    <a:lvl4pPr marL="16002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tx1"/>
        </a:solidFill>
        <a:latin typeface="Arial" charset="0"/>
        <a:ea typeface="ＭＳ Ｐゴシック" charset="0"/>
        <a:cs typeface="MS Gothic" charset="0"/>
      </a:defRPr>
    </a:lvl4pPr>
    <a:lvl5pPr marL="20574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tx1"/>
        </a:solidFill>
        <a:latin typeface="Arial" charset="0"/>
        <a:ea typeface="ＭＳ Ｐゴシック" charset="0"/>
        <a:cs typeface="MS Gothic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MS Gothic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MS Gothic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MS Gothic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MS Gothic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232" y="-10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sldImg"/>
          </p:nvPr>
        </p:nvSpPr>
        <p:spPr bwMode="auto">
          <a:xfrm>
            <a:off x="1371600" y="763588"/>
            <a:ext cx="5027613" cy="3770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216650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charset="0"/>
                <a:cs typeface="Arial Unicode MS" charset="0"/>
              </a:defRPr>
            </a:lvl1pPr>
          </a:lstStyle>
          <a:p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398963" y="0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charset="0"/>
                <a:cs typeface="Arial Unicode MS" charset="0"/>
              </a:defRPr>
            </a:lvl1pPr>
          </a:lstStyle>
          <a:p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charset="0"/>
                <a:cs typeface="Arial Unicode MS" charset="0"/>
              </a:defRPr>
            </a:lvl1pPr>
          </a:lstStyle>
          <a:p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charset="0"/>
                <a:cs typeface="Arial Unicode MS" charset="0"/>
              </a:defRPr>
            </a:lvl1pPr>
          </a:lstStyle>
          <a:p>
            <a:fld id="{B07A9A4A-EACE-4F41-885D-D5D6A5A33B8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2295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A807B6C-3725-3E45-9667-62072466E916}" type="slidenum">
              <a:rPr lang="en-US"/>
              <a:pPr/>
              <a:t>1</a:t>
            </a:fld>
            <a:endParaRPr lang="en-US"/>
          </a:p>
        </p:txBody>
      </p:sp>
      <p:sp>
        <p:nvSpPr>
          <p:cNvPr id="24577" name="Text Box 1"/>
          <p:cNvSpPr txBox="1">
            <a:spLocks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4578" name="Text Box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5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DA4BD09-406C-C249-B4FA-FB95C769AE41}" type="slidenum">
              <a:rPr lang="en-US"/>
              <a:pPr/>
              <a:t>10</a:t>
            </a:fld>
            <a:endParaRPr lang="en-US"/>
          </a:p>
        </p:txBody>
      </p:sp>
      <p:sp>
        <p:nvSpPr>
          <p:cNvPr id="33793" name="Text Box 1"/>
          <p:cNvSpPr txBox="1">
            <a:spLocks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33794" name="Text Box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D5DA2D9-B2C2-264B-A484-803B39A19185}" type="slidenum">
              <a:rPr lang="en-US"/>
              <a:pPr/>
              <a:t>11</a:t>
            </a:fld>
            <a:endParaRPr lang="en-US"/>
          </a:p>
        </p:txBody>
      </p:sp>
      <p:sp>
        <p:nvSpPr>
          <p:cNvPr id="34817" name="Text Box 1"/>
          <p:cNvSpPr txBox="1">
            <a:spLocks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34818" name="Text Box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BB8152E-B7EF-CE41-9A65-09A1E6667165}" type="slidenum">
              <a:rPr lang="en-US"/>
              <a:pPr/>
              <a:t>12</a:t>
            </a:fld>
            <a:endParaRPr lang="en-US"/>
          </a:p>
        </p:txBody>
      </p:sp>
      <p:sp>
        <p:nvSpPr>
          <p:cNvPr id="35841" name="Text Box 1"/>
          <p:cNvSpPr txBox="1">
            <a:spLocks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35842" name="Text Box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CEC40A1-2596-6049-8267-38F1E4F5D139}" type="slidenum">
              <a:rPr lang="en-US"/>
              <a:pPr/>
              <a:t>13</a:t>
            </a:fld>
            <a:endParaRPr lang="en-US"/>
          </a:p>
        </p:txBody>
      </p:sp>
      <p:sp>
        <p:nvSpPr>
          <p:cNvPr id="36865" name="Text Box 1"/>
          <p:cNvSpPr txBox="1">
            <a:spLocks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36866" name="Text Box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104FAF5-2E1E-D549-9092-B0FDFC6B6CF1}" type="slidenum">
              <a:rPr lang="en-US"/>
              <a:pPr/>
              <a:t>14</a:t>
            </a:fld>
            <a:endParaRPr lang="en-US"/>
          </a:p>
        </p:txBody>
      </p:sp>
      <p:sp>
        <p:nvSpPr>
          <p:cNvPr id="37889" name="Text Box 1"/>
          <p:cNvSpPr txBox="1">
            <a:spLocks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37890" name="Text Box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974ACA0-25A3-0B46-8F00-2473E3021133}" type="slidenum">
              <a:rPr lang="en-US"/>
              <a:pPr/>
              <a:t>15</a:t>
            </a:fld>
            <a:endParaRPr lang="en-US"/>
          </a:p>
        </p:txBody>
      </p:sp>
      <p:sp>
        <p:nvSpPr>
          <p:cNvPr id="38913" name="Text Box 1"/>
          <p:cNvSpPr txBox="1">
            <a:spLocks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38914" name="Text Box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57A8C87-CE0B-4143-B10E-B1174B6C6709}" type="slidenum">
              <a:rPr lang="en-US"/>
              <a:pPr/>
              <a:t>16</a:t>
            </a:fld>
            <a:endParaRPr lang="en-US"/>
          </a:p>
        </p:txBody>
      </p:sp>
      <p:sp>
        <p:nvSpPr>
          <p:cNvPr id="39937" name="Text Box 1"/>
          <p:cNvSpPr txBox="1">
            <a:spLocks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39938" name="Text Box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3684B54-BBBB-CB41-99CE-B6466CCF00AA}" type="slidenum">
              <a:rPr lang="en-US"/>
              <a:pPr/>
              <a:t>17</a:t>
            </a:fld>
            <a:endParaRPr lang="en-US"/>
          </a:p>
        </p:txBody>
      </p:sp>
      <p:sp>
        <p:nvSpPr>
          <p:cNvPr id="40961" name="Text Box 1"/>
          <p:cNvSpPr txBox="1">
            <a:spLocks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40962" name="Text Box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191F4BB-E3C1-294F-A23C-6DFD7905835F}" type="slidenum">
              <a:rPr lang="en-US"/>
              <a:pPr/>
              <a:t>18</a:t>
            </a:fld>
            <a:endParaRPr lang="en-US"/>
          </a:p>
        </p:txBody>
      </p:sp>
      <p:sp>
        <p:nvSpPr>
          <p:cNvPr id="41985" name="Text Box 1"/>
          <p:cNvSpPr txBox="1">
            <a:spLocks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41986" name="Text Box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6F18E78-14EE-EB47-8186-CFB75692F2AA}" type="slidenum">
              <a:rPr lang="en-US"/>
              <a:pPr/>
              <a:t>19</a:t>
            </a:fld>
            <a:endParaRPr lang="en-US"/>
          </a:p>
        </p:txBody>
      </p:sp>
      <p:sp>
        <p:nvSpPr>
          <p:cNvPr id="43009" name="Text Box 1"/>
          <p:cNvSpPr txBox="1">
            <a:spLocks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43010" name="Text Box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BB4D06B-83A3-E14A-A8D4-9CCE6AA19D02}" type="slidenum">
              <a:rPr lang="en-US"/>
              <a:pPr/>
              <a:t>2</a:t>
            </a:fld>
            <a:endParaRPr lang="en-US"/>
          </a:p>
        </p:txBody>
      </p:sp>
      <p:sp>
        <p:nvSpPr>
          <p:cNvPr id="25601" name="Text Box 1"/>
          <p:cNvSpPr txBox="1">
            <a:spLocks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5602" name="Text Box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3D0F59E-D3A0-3449-956E-1E66375D6868}" type="slidenum">
              <a:rPr lang="en-US"/>
              <a:pPr/>
              <a:t>20</a:t>
            </a:fld>
            <a:endParaRPr lang="en-US"/>
          </a:p>
        </p:txBody>
      </p:sp>
      <p:sp>
        <p:nvSpPr>
          <p:cNvPr id="44033" name="Text Box 1"/>
          <p:cNvSpPr txBox="1">
            <a:spLocks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44034" name="Text Box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75B430B-816A-D04A-8685-64D66BFB4D56}" type="slidenum">
              <a:rPr lang="en-US"/>
              <a:pPr/>
              <a:t>21</a:t>
            </a:fld>
            <a:endParaRPr lang="en-US"/>
          </a:p>
        </p:txBody>
      </p:sp>
      <p:sp>
        <p:nvSpPr>
          <p:cNvPr id="45057" name="Text Box 1"/>
          <p:cNvSpPr txBox="1">
            <a:spLocks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45058" name="Text Box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6DBF690-5F5D-9F4C-A4F2-4AC2EFEA21A7}" type="slidenum">
              <a:rPr lang="en-US"/>
              <a:pPr/>
              <a:t>3</a:t>
            </a:fld>
            <a:endParaRPr lang="en-US"/>
          </a:p>
        </p:txBody>
      </p:sp>
      <p:sp>
        <p:nvSpPr>
          <p:cNvPr id="26625" name="Text Box 1"/>
          <p:cNvSpPr txBox="1">
            <a:spLocks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6626" name="Text Box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6D1D723-376B-9D4E-93E5-4E25923F914C}" type="slidenum">
              <a:rPr lang="en-US"/>
              <a:pPr/>
              <a:t>4</a:t>
            </a:fld>
            <a:endParaRPr lang="en-US"/>
          </a:p>
        </p:txBody>
      </p:sp>
      <p:sp>
        <p:nvSpPr>
          <p:cNvPr id="27649" name="Text Box 1"/>
          <p:cNvSpPr txBox="1">
            <a:spLocks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7650" name="Text Box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95DF520-AF0F-694D-9845-9A77E8000112}" type="slidenum">
              <a:rPr lang="en-US"/>
              <a:pPr/>
              <a:t>5</a:t>
            </a:fld>
            <a:endParaRPr lang="en-US"/>
          </a:p>
        </p:txBody>
      </p:sp>
      <p:sp>
        <p:nvSpPr>
          <p:cNvPr id="28673" name="Text Box 1"/>
          <p:cNvSpPr txBox="1">
            <a:spLocks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8674" name="Text Box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162997B-0C3B-3B45-9292-3D865E12E802}" type="slidenum">
              <a:rPr lang="en-US"/>
              <a:pPr/>
              <a:t>6</a:t>
            </a:fld>
            <a:endParaRPr lang="en-US"/>
          </a:p>
        </p:txBody>
      </p:sp>
      <p:sp>
        <p:nvSpPr>
          <p:cNvPr id="29697" name="Text Box 1"/>
          <p:cNvSpPr txBox="1">
            <a:spLocks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9698" name="Text Box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6E81953-C7E8-5A4A-8732-827F2DBE1888}" type="slidenum">
              <a:rPr lang="en-US"/>
              <a:pPr/>
              <a:t>7</a:t>
            </a:fld>
            <a:endParaRPr lang="en-US"/>
          </a:p>
        </p:txBody>
      </p:sp>
      <p:sp>
        <p:nvSpPr>
          <p:cNvPr id="30721" name="Text Box 1"/>
          <p:cNvSpPr txBox="1">
            <a:spLocks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30722" name="Text Box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6CB00AF-E39C-E74A-929F-1B65A2CF82D8}" type="slidenum">
              <a:rPr lang="en-US"/>
              <a:pPr/>
              <a:t>8</a:t>
            </a:fld>
            <a:endParaRPr lang="en-US"/>
          </a:p>
        </p:txBody>
      </p:sp>
      <p:sp>
        <p:nvSpPr>
          <p:cNvPr id="31745" name="Text Box 1"/>
          <p:cNvSpPr txBox="1">
            <a:spLocks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31746" name="Text Box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3310B71-99AE-CD41-8932-726D6E7A86FC}" type="slidenum">
              <a:rPr lang="en-US"/>
              <a:pPr/>
              <a:t>9</a:t>
            </a:fld>
            <a:endParaRPr lang="en-US"/>
          </a:p>
        </p:txBody>
      </p:sp>
      <p:sp>
        <p:nvSpPr>
          <p:cNvPr id="32769" name="Text Box 1"/>
          <p:cNvSpPr txBox="1">
            <a:spLocks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32770" name="Text Box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BB15728-3BAD-6149-86BF-1DCFDE88746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561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696CB8A-8DDA-B74C-9649-3DF707BD718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902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5675" y="301625"/>
            <a:ext cx="2266950" cy="64547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0037" cy="64547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DD0D0AF-72FE-2B4D-9DC7-45C90FDCD68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4194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01625"/>
            <a:ext cx="9069387" cy="1260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>
          <a:xfrm>
            <a:off x="503238" y="6886575"/>
            <a:ext cx="2346325" cy="519113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>
          <a:xfrm>
            <a:off x="3448050" y="6886575"/>
            <a:ext cx="3194050" cy="519113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7227888" y="6886575"/>
            <a:ext cx="2346325" cy="519113"/>
          </a:xfrm>
        </p:spPr>
        <p:txBody>
          <a:bodyPr/>
          <a:lstStyle>
            <a:lvl1pPr>
              <a:defRPr/>
            </a:lvl1pPr>
          </a:lstStyle>
          <a:p>
            <a:fld id="{58BB5949-8FC6-C846-BA13-FED1D94F5CD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601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47ABD17-B7F8-9841-A635-06DFDDBD633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481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F47F8B1-6AB3-AA4C-873B-57637FFDD2D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206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7700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338" y="1768475"/>
            <a:ext cx="4459287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3767F8E-4365-6446-89A1-72D906BDB70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311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441F1E2-CD70-DD4A-9EEA-4E88CDD80D9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587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8170B69-21B7-AF43-B349-1D3747A37F9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152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EEC18-0271-2D4E-AEB3-A02DC36FA63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616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4F1BC2D-59D8-F64A-BB02-09199EDAF2B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237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AC04161-CE30-4742-8031-E10AB9E1F01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003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9387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9387" cy="498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2822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46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charset="0"/>
                <a:cs typeface="Arial Unicode MS" charset="0"/>
              </a:defRPr>
            </a:lvl1pPr>
          </a:lstStyle>
          <a:p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940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charset="0"/>
                <a:cs typeface="Arial Unicode MS" charset="0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46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charset="0"/>
                <a:cs typeface="Arial Unicode MS" charset="0"/>
              </a:defRPr>
            </a:lvl1pPr>
          </a:lstStyle>
          <a:p>
            <a:fld id="{F3A98029-4819-7B48-AB4D-443A1F81E12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S Gothic" charset="0"/>
        </a:defRPr>
      </a:lvl2pPr>
      <a:lvl3pPr marL="11430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S Gothic" charset="0"/>
        </a:defRPr>
      </a:lvl3pPr>
      <a:lvl4pPr marL="16002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S Gothic" charset="0"/>
        </a:defRPr>
      </a:lvl4pPr>
      <a:lvl5pPr marL="20574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S Gothic" charset="0"/>
        </a:defRPr>
      </a:lvl5pPr>
      <a:lvl6pPr marL="25146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S Gothic" charset="0"/>
        </a:defRPr>
      </a:lvl6pPr>
      <a:lvl7pPr marL="29718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S Gothic" charset="0"/>
        </a:defRPr>
      </a:lvl7pPr>
      <a:lvl8pPr marL="34290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S Gothic" charset="0"/>
        </a:defRPr>
      </a:lvl8pPr>
      <a:lvl9pPr marL="38862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S Gothic" charset="0"/>
        </a:defRPr>
      </a:lvl9pPr>
    </p:titleStyle>
    <p:bodyStyle>
      <a:lvl1pPr marL="342900" indent="-342900" algn="l" defTabSz="457200" rtl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46075"/>
            <a:ext cx="9070975" cy="2397125"/>
          </a:xfrm>
          <a:ln/>
        </p:spPr>
        <p:txBody>
          <a:bodyPr tIns="63504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7200" dirty="0"/>
              <a:t>Vocabulary #1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503238" y="1814513"/>
            <a:ext cx="9070975" cy="48990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28224" rIns="0" bIns="0" anchor="ctr"/>
          <a:lstStyle/>
          <a:p>
            <a:pPr marL="0" indent="0" algn="ctr">
              <a:spcAft>
                <a:spcPct val="0"/>
              </a:spcAft>
              <a:tabLst>
                <a:tab pos="355600" algn="l"/>
                <a:tab pos="711200" algn="l"/>
                <a:tab pos="1065213" algn="l"/>
                <a:tab pos="1420813" algn="l"/>
                <a:tab pos="1778000" algn="l"/>
                <a:tab pos="2133600" algn="l"/>
                <a:tab pos="2487613" algn="l"/>
                <a:tab pos="2843213" algn="l"/>
                <a:tab pos="3200400" algn="l"/>
                <a:tab pos="3556000" algn="l"/>
                <a:tab pos="3911600" algn="l"/>
                <a:tab pos="4265613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/>
              <a:t>Standard vocabulary &amp; Summer Movie Poster jargon</a:t>
            </a:r>
            <a:endParaRPr lang="en-US" dirty="0"/>
          </a:p>
          <a:p>
            <a:pPr marL="0" indent="0" algn="ctr">
              <a:spcAft>
                <a:spcPct val="0"/>
              </a:spcAft>
              <a:tabLst>
                <a:tab pos="355600" algn="l"/>
                <a:tab pos="711200" algn="l"/>
                <a:tab pos="1065213" algn="l"/>
                <a:tab pos="1420813" algn="l"/>
                <a:tab pos="1778000" algn="l"/>
                <a:tab pos="2133600" algn="l"/>
                <a:tab pos="2487613" algn="l"/>
                <a:tab pos="2843213" algn="l"/>
                <a:tab pos="3200400" algn="l"/>
                <a:tab pos="3556000" algn="l"/>
                <a:tab pos="3911600" algn="l"/>
                <a:tab pos="4265613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wheel spokes="1"/>
  </p:transition>
  <p:timing>
    <p:tnLst>
      <p:par>
        <p:cTn xmlns:p14="http://schemas.microsoft.com/office/powerpoint/2010/main"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b="13204"/>
          <a:stretch/>
        </p:blipFill>
        <p:spPr>
          <a:xfrm>
            <a:off x="2520421" y="499087"/>
            <a:ext cx="5039783" cy="6561500"/>
          </a:xfrm>
          <a:prstGeom prst="rect">
            <a:avLst/>
          </a:prstGeom>
        </p:spPr>
      </p:pic>
      <p:sp>
        <p:nvSpPr>
          <p:cNvPr id="12289" name="Rectangle 1"/>
          <p:cNvSpPr>
            <a:spLocks noGrp="1" noChangeArrowheads="1"/>
          </p:cNvSpPr>
          <p:nvPr>
            <p:ph type="subTitle"/>
          </p:nvPr>
        </p:nvSpPr>
        <p:spPr>
          <a:xfrm>
            <a:off x="503238" y="1814513"/>
            <a:ext cx="9070975" cy="4899025"/>
          </a:xfrm>
          <a:ln/>
        </p:spPr>
        <p:txBody>
          <a:bodyPr tIns="47628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5400" b="1" dirty="0"/>
              <a:t>quandary (</a:t>
            </a:r>
            <a:r>
              <a:rPr lang="en-US" sz="5400" b="1" i="1" dirty="0"/>
              <a:t>n</a:t>
            </a:r>
            <a:r>
              <a:rPr lang="en-US" sz="5400" b="1" dirty="0"/>
              <a:t>)</a:t>
            </a: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5400" dirty="0"/>
              <a:t>dilemma; problem</a:t>
            </a:r>
          </a:p>
        </p:txBody>
      </p:sp>
    </p:spTree>
  </p:cSld>
  <p:clrMapOvr>
    <a:masterClrMapping/>
  </p:clrMapOvr>
  <p:transition xmlns:p14="http://schemas.microsoft.com/office/powerpoint/2010/main">
    <p:wheel spokes="1"/>
  </p:transition>
  <p:timing>
    <p:tnLst>
      <p:par>
        <p:cTn xmlns:p14="http://schemas.microsoft.com/office/powerpoint/2010/main"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9746" y="1493837"/>
            <a:ext cx="6901132" cy="4572000"/>
          </a:xfrm>
          <a:prstGeom prst="rect">
            <a:avLst/>
          </a:prstGeom>
        </p:spPr>
      </p:pic>
      <p:sp>
        <p:nvSpPr>
          <p:cNvPr id="13313" name="Rectangle 1"/>
          <p:cNvSpPr>
            <a:spLocks noGrp="1" noChangeArrowheads="1"/>
          </p:cNvSpPr>
          <p:nvPr>
            <p:ph type="subTitle"/>
          </p:nvPr>
        </p:nvSpPr>
        <p:spPr>
          <a:xfrm>
            <a:off x="503238" y="1814513"/>
            <a:ext cx="9070975" cy="4899025"/>
          </a:xfrm>
          <a:ln/>
        </p:spPr>
        <p:txBody>
          <a:bodyPr tIns="47628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rummage (</a:t>
            </a:r>
            <a:r>
              <a:rPr lang="en-US" sz="54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</a:t>
            </a: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)</a:t>
            </a: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search thoroughly</a:t>
            </a:r>
          </a:p>
        </p:txBody>
      </p:sp>
    </p:spTree>
  </p:cSld>
  <p:clrMapOvr>
    <a:masterClrMapping/>
  </p:clrMapOvr>
  <p:transition xmlns:p14="http://schemas.microsoft.com/office/powerpoint/2010/main">
    <p:wheel spokes="1"/>
  </p:transition>
  <p:timing>
    <p:tnLst>
      <p:par>
        <p:cTn xmlns:p14="http://schemas.microsoft.com/office/powerpoint/2010/main"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b="13328"/>
          <a:stretch/>
        </p:blipFill>
        <p:spPr>
          <a:xfrm>
            <a:off x="1217612" y="1286671"/>
            <a:ext cx="7645400" cy="4986332"/>
          </a:xfrm>
          <a:prstGeom prst="rect">
            <a:avLst/>
          </a:prstGeom>
        </p:spPr>
      </p:pic>
      <p:sp>
        <p:nvSpPr>
          <p:cNvPr id="14337" name="Rectangle 1"/>
          <p:cNvSpPr>
            <a:spLocks noGrp="1" noChangeArrowheads="1"/>
          </p:cNvSpPr>
          <p:nvPr>
            <p:ph type="subTitle"/>
          </p:nvPr>
        </p:nvSpPr>
        <p:spPr>
          <a:xfrm>
            <a:off x="503238" y="1814513"/>
            <a:ext cx="9070975" cy="4899025"/>
          </a:xfrm>
          <a:ln/>
        </p:spPr>
        <p:txBody>
          <a:bodyPr tIns="47628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torpid (</a:t>
            </a:r>
            <a:r>
              <a:rPr lang="en-US" sz="5400" b="1" i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adj</a:t>
            </a: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)</a:t>
            </a: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lacking alertness and activity; lethargic; lazy</a:t>
            </a:r>
          </a:p>
        </p:txBody>
      </p:sp>
    </p:spTree>
  </p:cSld>
  <p:clrMapOvr>
    <a:masterClrMapping/>
  </p:clrMapOvr>
  <p:transition xmlns:p14="http://schemas.microsoft.com/office/powerpoint/2010/main">
    <p:wheel spokes="1"/>
  </p:transition>
  <p:timing>
    <p:tnLst>
      <p:par>
        <p:cTn xmlns:p14="http://schemas.microsoft.com/office/powerpoint/2010/main"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9149" y="579437"/>
            <a:ext cx="6202326" cy="6400800"/>
          </a:xfrm>
          <a:prstGeom prst="rect">
            <a:avLst/>
          </a:prstGeom>
        </p:spPr>
      </p:pic>
      <p:sp>
        <p:nvSpPr>
          <p:cNvPr id="15361" name="Rectangle 1"/>
          <p:cNvSpPr>
            <a:spLocks noGrp="1" noChangeArrowheads="1"/>
          </p:cNvSpPr>
          <p:nvPr>
            <p:ph type="subTitle"/>
          </p:nvPr>
        </p:nvSpPr>
        <p:spPr>
          <a:xfrm>
            <a:off x="503238" y="1814513"/>
            <a:ext cx="9070975" cy="4899025"/>
          </a:xfrm>
          <a:ln/>
        </p:spPr>
        <p:txBody>
          <a:bodyPr tIns="47628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vertigo (</a:t>
            </a:r>
            <a:r>
              <a:rPr lang="en-US" sz="54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</a:t>
            </a: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)</a:t>
            </a: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dizziness</a:t>
            </a:r>
          </a:p>
        </p:txBody>
      </p:sp>
    </p:spTree>
  </p:cSld>
  <p:clrMapOvr>
    <a:masterClrMapping/>
  </p:clrMapOvr>
  <p:transition xmlns:p14="http://schemas.microsoft.com/office/powerpoint/2010/main">
    <p:wheel spokes="1"/>
  </p:transition>
  <p:timing>
    <p:tnLst>
      <p:par>
        <p:cTn xmlns:p14="http://schemas.microsoft.com/office/powerpoint/2010/main"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8998" y="1036637"/>
            <a:ext cx="4702629" cy="5486400"/>
          </a:xfrm>
          <a:prstGeom prst="rect">
            <a:avLst/>
          </a:prstGeom>
        </p:spPr>
      </p:pic>
      <p:sp>
        <p:nvSpPr>
          <p:cNvPr id="16385" name="Rectangle 1"/>
          <p:cNvSpPr>
            <a:spLocks noGrp="1" noChangeArrowheads="1"/>
          </p:cNvSpPr>
          <p:nvPr>
            <p:ph type="subTitle"/>
          </p:nvPr>
        </p:nvSpPr>
        <p:spPr>
          <a:xfrm>
            <a:off x="503238" y="1814513"/>
            <a:ext cx="9070975" cy="4899025"/>
          </a:xfrm>
          <a:ln/>
        </p:spPr>
        <p:txBody>
          <a:bodyPr tIns="47628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encapsulate (</a:t>
            </a:r>
            <a:r>
              <a:rPr lang="en-US" sz="54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</a:t>
            </a: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)</a:t>
            </a: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to express something in concise form</a:t>
            </a:r>
          </a:p>
        </p:txBody>
      </p:sp>
    </p:spTree>
  </p:cSld>
  <p:clrMapOvr>
    <a:masterClrMapping/>
  </p:clrMapOvr>
  <p:transition xmlns:p14="http://schemas.microsoft.com/office/powerpoint/2010/main">
    <p:wheel spokes="1"/>
  </p:transition>
  <p:timing>
    <p:tnLst>
      <p:par>
        <p:cTn xmlns:p14="http://schemas.microsoft.com/office/powerpoint/2010/main"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512" y="1036637"/>
            <a:ext cx="8229600" cy="5486400"/>
          </a:xfrm>
          <a:prstGeom prst="rect">
            <a:avLst/>
          </a:prstGeom>
        </p:spPr>
      </p:pic>
      <p:sp>
        <p:nvSpPr>
          <p:cNvPr id="17409" name="Rectangle 1"/>
          <p:cNvSpPr>
            <a:spLocks noGrp="1" noChangeArrowheads="1"/>
          </p:cNvSpPr>
          <p:nvPr>
            <p:ph type="subTitle"/>
          </p:nvPr>
        </p:nvSpPr>
        <p:spPr>
          <a:xfrm>
            <a:off x="503238" y="1814513"/>
            <a:ext cx="9070975" cy="4899025"/>
          </a:xfrm>
          <a:ln/>
        </p:spPr>
        <p:txBody>
          <a:bodyPr tIns="47628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entice (</a:t>
            </a:r>
            <a:r>
              <a:rPr lang="en-US" sz="54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</a:t>
            </a: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)</a:t>
            </a: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tempt by offering something attractive</a:t>
            </a:r>
          </a:p>
        </p:txBody>
      </p:sp>
    </p:spTree>
  </p:cSld>
  <p:clrMapOvr>
    <a:masterClrMapping/>
  </p:clrMapOvr>
  <p:transition xmlns:p14="http://schemas.microsoft.com/office/powerpoint/2010/main">
    <p:wheel spokes="1"/>
  </p:transition>
  <p:timing>
    <p:tnLst>
      <p:par>
        <p:cTn xmlns:p14="http://schemas.microsoft.com/office/powerpoint/2010/main"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8490" y="1036637"/>
            <a:ext cx="6663644" cy="5486400"/>
          </a:xfrm>
          <a:prstGeom prst="rect">
            <a:avLst/>
          </a:prstGeom>
        </p:spPr>
      </p:pic>
      <p:sp>
        <p:nvSpPr>
          <p:cNvPr id="18433" name="Rectangle 1"/>
          <p:cNvSpPr>
            <a:spLocks noGrp="1" noChangeArrowheads="1"/>
          </p:cNvSpPr>
          <p:nvPr>
            <p:ph type="subTitle"/>
          </p:nvPr>
        </p:nvSpPr>
        <p:spPr>
          <a:xfrm>
            <a:off x="503238" y="1814513"/>
            <a:ext cx="9070975" cy="4899025"/>
          </a:xfrm>
          <a:ln/>
        </p:spPr>
        <p:txBody>
          <a:bodyPr tIns="47628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5400" b="1" dirty="0"/>
              <a:t>fragment (</a:t>
            </a:r>
            <a:r>
              <a:rPr lang="en-US" sz="5400" b="1" i="1" dirty="0"/>
              <a:t>n</a:t>
            </a:r>
            <a:r>
              <a:rPr lang="en-US" sz="5400" b="1" dirty="0"/>
              <a:t>)</a:t>
            </a: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5400" dirty="0"/>
              <a:t>broken piece; incomplete piece</a:t>
            </a:r>
          </a:p>
        </p:txBody>
      </p:sp>
    </p:spTree>
  </p:cSld>
  <p:clrMapOvr>
    <a:masterClrMapping/>
  </p:clrMapOvr>
  <p:transition xmlns:p14="http://schemas.microsoft.com/office/powerpoint/2010/main">
    <p:wheel spokes="1"/>
  </p:transition>
  <p:timing>
    <p:tnLst>
      <p:par>
        <p:cTn xmlns:p14="http://schemas.microsoft.com/office/powerpoint/2010/main"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4200" y="1905000"/>
            <a:ext cx="6350000" cy="3733800"/>
          </a:xfrm>
          <a:prstGeom prst="rect">
            <a:avLst/>
          </a:prstGeom>
        </p:spPr>
      </p:pic>
      <p:sp>
        <p:nvSpPr>
          <p:cNvPr id="19457" name="Rectangle 1"/>
          <p:cNvSpPr>
            <a:spLocks noGrp="1" noChangeArrowheads="1"/>
          </p:cNvSpPr>
          <p:nvPr>
            <p:ph type="subTitle"/>
          </p:nvPr>
        </p:nvSpPr>
        <p:spPr>
          <a:xfrm>
            <a:off x="503238" y="1814513"/>
            <a:ext cx="9070975" cy="4899025"/>
          </a:xfrm>
          <a:ln/>
        </p:spPr>
        <p:txBody>
          <a:bodyPr tIns="47628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layout (</a:t>
            </a:r>
            <a:r>
              <a:rPr lang="en-US" sz="54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n)</a:t>
            </a: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way things are arranged; design of printed matter</a:t>
            </a:r>
          </a:p>
        </p:txBody>
      </p:sp>
    </p:spTree>
  </p:cSld>
  <p:clrMapOvr>
    <a:masterClrMapping/>
  </p:clrMapOvr>
  <p:transition xmlns:p14="http://schemas.microsoft.com/office/powerpoint/2010/main">
    <p:wheel spokes="1"/>
  </p:transition>
  <p:timing>
    <p:tnLst>
      <p:par>
        <p:cTn xmlns:p14="http://schemas.microsoft.com/office/powerpoint/2010/main"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613" y="579437"/>
            <a:ext cx="8545398" cy="6400800"/>
          </a:xfrm>
          <a:prstGeom prst="rect">
            <a:avLst/>
          </a:prstGeom>
        </p:spPr>
      </p:pic>
      <p:sp>
        <p:nvSpPr>
          <p:cNvPr id="20481" name="Rectangle 1"/>
          <p:cNvSpPr>
            <a:spLocks noGrp="1" noChangeArrowheads="1"/>
          </p:cNvSpPr>
          <p:nvPr>
            <p:ph type="subTitle"/>
          </p:nvPr>
        </p:nvSpPr>
        <p:spPr>
          <a:xfrm>
            <a:off x="503238" y="1814513"/>
            <a:ext cx="9070975" cy="4899025"/>
          </a:xfrm>
          <a:ln/>
        </p:spPr>
        <p:txBody>
          <a:bodyPr tIns="47628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orientation (</a:t>
            </a:r>
            <a:r>
              <a:rPr lang="en-US" sz="5400" b="1" i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adj</a:t>
            </a: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)</a:t>
            </a: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position or direction in which something lies</a:t>
            </a:r>
          </a:p>
        </p:txBody>
      </p:sp>
    </p:spTree>
  </p:cSld>
  <p:clrMapOvr>
    <a:masterClrMapping/>
  </p:clrMapOvr>
  <p:transition xmlns:p14="http://schemas.microsoft.com/office/powerpoint/2010/main">
    <p:wheel spokes="1"/>
  </p:transition>
  <p:timing>
    <p:tnLst>
      <p:par>
        <p:cTn xmlns:p14="http://schemas.microsoft.com/office/powerpoint/2010/main"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2800" y="0"/>
            <a:ext cx="5906996" cy="7559675"/>
          </a:xfrm>
          <a:prstGeom prst="rect">
            <a:avLst/>
          </a:prstGeom>
        </p:spPr>
      </p:pic>
      <p:sp>
        <p:nvSpPr>
          <p:cNvPr id="21505" name="Rectangle 1"/>
          <p:cNvSpPr>
            <a:spLocks noGrp="1" noChangeArrowheads="1"/>
          </p:cNvSpPr>
          <p:nvPr>
            <p:ph type="subTitle"/>
          </p:nvPr>
        </p:nvSpPr>
        <p:spPr>
          <a:xfrm>
            <a:off x="503238" y="1814513"/>
            <a:ext cx="9070975" cy="4899025"/>
          </a:xfrm>
          <a:ln/>
        </p:spPr>
        <p:txBody>
          <a:bodyPr tIns="47628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review (</a:t>
            </a:r>
            <a:r>
              <a:rPr lang="en-US" sz="54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</a:t>
            </a: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)</a:t>
            </a: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to write a journalistic report on the quality of a new play, book, movie, concert, or other public performance</a:t>
            </a:r>
          </a:p>
        </p:txBody>
      </p:sp>
    </p:spTree>
  </p:cSld>
  <p:clrMapOvr>
    <a:masterClrMapping/>
  </p:clrMapOvr>
  <p:transition xmlns:p14="http://schemas.microsoft.com/office/powerpoint/2010/main">
    <p:wheel spokes="1"/>
  </p:transition>
  <p:timing>
    <p:tnLst>
      <p:par>
        <p:cTn xmlns:p14="http://schemas.microsoft.com/office/powerpoint/2010/main"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6200" y="1282700"/>
            <a:ext cx="7366000" cy="4991100"/>
          </a:xfrm>
          <a:prstGeom prst="rect">
            <a:avLst/>
          </a:prstGeom>
        </p:spPr>
      </p:pic>
      <p:sp>
        <p:nvSpPr>
          <p:cNvPr id="4097" name="Rectangle 1"/>
          <p:cNvSpPr>
            <a:spLocks noGrp="1" noChangeArrowheads="1"/>
          </p:cNvSpPr>
          <p:nvPr>
            <p:ph type="subTitle"/>
          </p:nvPr>
        </p:nvSpPr>
        <p:spPr>
          <a:xfrm>
            <a:off x="503238" y="1814513"/>
            <a:ext cx="9070975" cy="4899025"/>
          </a:xfrm>
          <a:ln/>
        </p:spPr>
        <p:txBody>
          <a:bodyPr tIns="47628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5400" b="1" dirty="0"/>
              <a:t>ameliorate (</a:t>
            </a:r>
            <a:r>
              <a:rPr lang="en-US" sz="5400" b="1" i="1" dirty="0"/>
              <a:t>v</a:t>
            </a:r>
            <a:r>
              <a:rPr lang="en-US" sz="5400" b="1" dirty="0"/>
              <a:t>)</a:t>
            </a: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5400" dirty="0"/>
              <a:t>to make better; to improve</a:t>
            </a:r>
          </a:p>
        </p:txBody>
      </p:sp>
    </p:spTree>
  </p:cSld>
  <p:clrMapOvr>
    <a:masterClrMapping/>
  </p:clrMapOvr>
  <p:transition xmlns:p14="http://schemas.microsoft.com/office/powerpoint/2010/main">
    <p:wheel spokes="1"/>
  </p:transition>
  <p:timing>
    <p:tnLst>
      <p:par>
        <p:cTn xmlns:p14="http://schemas.microsoft.com/office/powerpoint/2010/main"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79400"/>
            <a:ext cx="10080625" cy="6978894"/>
          </a:xfrm>
          <a:prstGeom prst="rect">
            <a:avLst/>
          </a:prstGeom>
        </p:spPr>
      </p:pic>
      <p:sp>
        <p:nvSpPr>
          <p:cNvPr id="22529" name="Rectangle 1"/>
          <p:cNvSpPr>
            <a:spLocks noGrp="1" noChangeArrowheads="1"/>
          </p:cNvSpPr>
          <p:nvPr>
            <p:ph type="subTitle"/>
          </p:nvPr>
        </p:nvSpPr>
        <p:spPr>
          <a:xfrm>
            <a:off x="503238" y="1814513"/>
            <a:ext cx="9070975" cy="4899025"/>
          </a:xfrm>
          <a:ln/>
        </p:spPr>
        <p:txBody>
          <a:bodyPr tIns="47628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tag line (</a:t>
            </a:r>
            <a:r>
              <a:rPr lang="en-US" sz="54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</a:t>
            </a: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)</a:t>
            </a: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 phrase repeatedly used in connection with a person, organization, or product, especially in publicity</a:t>
            </a:r>
          </a:p>
        </p:txBody>
      </p:sp>
    </p:spTree>
  </p:cSld>
  <p:clrMapOvr>
    <a:masterClrMapping/>
  </p:clrMapOvr>
  <p:transition xmlns:p14="http://schemas.microsoft.com/office/powerpoint/2010/main">
    <p:wheel spokes="1"/>
  </p:transition>
  <p:timing>
    <p:tnLst>
      <p:par>
        <p:cTn xmlns:p14="http://schemas.microsoft.com/office/powerpoint/2010/main"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091" y="1036637"/>
            <a:ext cx="9710442" cy="5486400"/>
          </a:xfrm>
          <a:prstGeom prst="rect">
            <a:avLst/>
          </a:prstGeom>
        </p:spPr>
      </p:pic>
      <p:sp>
        <p:nvSpPr>
          <p:cNvPr id="23553" name="Rectangle 1"/>
          <p:cNvSpPr>
            <a:spLocks noGrp="1" noChangeArrowheads="1"/>
          </p:cNvSpPr>
          <p:nvPr>
            <p:ph type="subTitle"/>
          </p:nvPr>
        </p:nvSpPr>
        <p:spPr>
          <a:xfrm>
            <a:off x="503238" y="1814513"/>
            <a:ext cx="9070975" cy="4899025"/>
          </a:xfrm>
          <a:ln/>
        </p:spPr>
        <p:txBody>
          <a:bodyPr tIns="47628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teaser (</a:t>
            </a:r>
            <a:r>
              <a:rPr lang="en-US" sz="54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</a:t>
            </a: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)</a:t>
            </a: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 preview intended to arouse curiosity and interest in a forthcoming broadcast or publication</a:t>
            </a:r>
          </a:p>
        </p:txBody>
      </p:sp>
    </p:spTree>
  </p:cSld>
  <p:clrMapOvr>
    <a:masterClrMapping/>
  </p:clrMapOvr>
  <p:transition xmlns:p14="http://schemas.microsoft.com/office/powerpoint/2010/main">
    <p:wheel spokes="1"/>
  </p:transition>
  <p:timing>
    <p:tnLst>
      <p:par>
        <p:cTn xmlns:p14="http://schemas.microsoft.com/office/powerpoint/2010/main"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5402" y="1036637"/>
            <a:ext cx="7309821" cy="5486400"/>
          </a:xfrm>
          <a:prstGeom prst="rect">
            <a:avLst/>
          </a:prstGeom>
        </p:spPr>
      </p:pic>
      <p:sp>
        <p:nvSpPr>
          <p:cNvPr id="5121" name="Rectangle 1"/>
          <p:cNvSpPr>
            <a:spLocks noGrp="1" noChangeArrowheads="1"/>
          </p:cNvSpPr>
          <p:nvPr>
            <p:ph type="subTitle"/>
          </p:nvPr>
        </p:nvSpPr>
        <p:spPr>
          <a:xfrm>
            <a:off x="503238" y="1814513"/>
            <a:ext cx="9070975" cy="4899025"/>
          </a:xfrm>
          <a:ln/>
        </p:spPr>
        <p:txBody>
          <a:bodyPr tIns="47628"/>
          <a:lstStyle/>
          <a:p>
            <a:pPr>
              <a:tabLst>
                <a:tab pos="355600" algn="l"/>
                <a:tab pos="711200" algn="l"/>
                <a:tab pos="1065213" algn="l"/>
                <a:tab pos="1420813" algn="l"/>
                <a:tab pos="1778000" algn="l"/>
                <a:tab pos="2133600" algn="l"/>
                <a:tab pos="2487613" algn="l"/>
                <a:tab pos="2843213" algn="l"/>
                <a:tab pos="3200400" algn="l"/>
                <a:tab pos="3556000" algn="l"/>
                <a:tab pos="3911600" algn="l"/>
                <a:tab pos="4265613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burnish (</a:t>
            </a:r>
            <a:r>
              <a:rPr lang="en-US" sz="54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</a:t>
            </a: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)</a:t>
            </a:r>
          </a:p>
          <a:p>
            <a:pPr>
              <a:tabLst>
                <a:tab pos="355600" algn="l"/>
                <a:tab pos="711200" algn="l"/>
                <a:tab pos="1065213" algn="l"/>
                <a:tab pos="1420813" algn="l"/>
                <a:tab pos="1778000" algn="l"/>
                <a:tab pos="2133600" algn="l"/>
                <a:tab pos="2487613" algn="l"/>
                <a:tab pos="2843213" algn="l"/>
                <a:tab pos="3200400" algn="l"/>
                <a:tab pos="3556000" algn="l"/>
                <a:tab pos="3911600" algn="l"/>
                <a:tab pos="4265613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to make or become smooth, bright, and glossy</a:t>
            </a:r>
          </a:p>
        </p:txBody>
      </p:sp>
    </p:spTree>
  </p:cSld>
  <p:clrMapOvr>
    <a:masterClrMapping/>
  </p:clrMapOvr>
  <p:transition xmlns:p14="http://schemas.microsoft.com/office/powerpoint/2010/main">
    <p:wheel spokes="1"/>
  </p:transition>
  <p:timing>
    <p:tnLst>
      <p:par>
        <p:cTn xmlns:p14="http://schemas.microsoft.com/office/powerpoint/2010/main"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3900" y="723900"/>
            <a:ext cx="6083300" cy="6108700"/>
          </a:xfrm>
          <a:prstGeom prst="rect">
            <a:avLst/>
          </a:prstGeom>
        </p:spPr>
      </p:pic>
      <p:sp>
        <p:nvSpPr>
          <p:cNvPr id="6145" name="Rectangle 1"/>
          <p:cNvSpPr>
            <a:spLocks noGrp="1" noChangeArrowheads="1"/>
          </p:cNvSpPr>
          <p:nvPr>
            <p:ph type="subTitle"/>
          </p:nvPr>
        </p:nvSpPr>
        <p:spPr>
          <a:xfrm>
            <a:off x="503238" y="1814513"/>
            <a:ext cx="9070975" cy="4899025"/>
          </a:xfrm>
          <a:ln/>
        </p:spPr>
        <p:txBody>
          <a:bodyPr tIns="47628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3366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cynic (</a:t>
            </a:r>
            <a:r>
              <a:rPr lang="en-US" sz="54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3366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</a:t>
            </a: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3366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)</a:t>
            </a: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3366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one who believes others are motivated entirely by selfishness</a:t>
            </a:r>
          </a:p>
        </p:txBody>
      </p:sp>
    </p:spTree>
  </p:cSld>
  <p:clrMapOvr>
    <a:masterClrMapping/>
  </p:clrMapOvr>
  <p:transition xmlns:p14="http://schemas.microsoft.com/office/powerpoint/2010/main">
    <p:wheel spokes="1"/>
  </p:transition>
  <p:timing>
    <p:tnLst>
      <p:par>
        <p:cTn xmlns:p14="http://schemas.microsoft.com/office/powerpoint/2010/main"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2000" y="774700"/>
            <a:ext cx="6007100" cy="6007100"/>
          </a:xfrm>
          <a:prstGeom prst="rect">
            <a:avLst/>
          </a:prstGeom>
        </p:spPr>
      </p:pic>
      <p:sp>
        <p:nvSpPr>
          <p:cNvPr id="7169" name="Rectangle 1"/>
          <p:cNvSpPr>
            <a:spLocks noGrp="1" noChangeArrowheads="1"/>
          </p:cNvSpPr>
          <p:nvPr>
            <p:ph type="subTitle"/>
          </p:nvPr>
        </p:nvSpPr>
        <p:spPr>
          <a:xfrm>
            <a:off x="503238" y="1814513"/>
            <a:ext cx="9070975" cy="4899025"/>
          </a:xfrm>
          <a:ln/>
        </p:spPr>
        <p:txBody>
          <a:bodyPr tIns="47628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eminence (</a:t>
            </a:r>
            <a:r>
              <a:rPr lang="en-US" sz="54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</a:t>
            </a: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)</a:t>
            </a: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superiority in position or rank</a:t>
            </a:r>
          </a:p>
        </p:txBody>
      </p:sp>
    </p:spTree>
  </p:cSld>
  <p:clrMapOvr>
    <a:masterClrMapping/>
  </p:clrMapOvr>
  <p:transition xmlns:p14="http://schemas.microsoft.com/office/powerpoint/2010/main">
    <p:wheel spokes="1"/>
  </p:transition>
  <p:timing>
    <p:tnLst>
      <p:par>
        <p:cTn xmlns:p14="http://schemas.microsoft.com/office/powerpoint/2010/main"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3000" y="1155700"/>
            <a:ext cx="5245100" cy="5245100"/>
          </a:xfrm>
          <a:prstGeom prst="rect">
            <a:avLst/>
          </a:prstGeom>
        </p:spPr>
      </p:pic>
      <p:sp>
        <p:nvSpPr>
          <p:cNvPr id="8193" name="Rectangle 1"/>
          <p:cNvSpPr>
            <a:spLocks noGrp="1" noChangeArrowheads="1"/>
          </p:cNvSpPr>
          <p:nvPr>
            <p:ph type="subTitle"/>
          </p:nvPr>
        </p:nvSpPr>
        <p:spPr>
          <a:xfrm>
            <a:off x="503238" y="1814513"/>
            <a:ext cx="9070975" cy="4899025"/>
          </a:xfrm>
          <a:ln/>
        </p:spPr>
        <p:txBody>
          <a:bodyPr tIns="47628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flippant (</a:t>
            </a:r>
            <a:r>
              <a:rPr lang="en-US" sz="5400" b="1" i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adj</a:t>
            </a: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)</a:t>
            </a: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impertinent; disrespectful</a:t>
            </a:r>
          </a:p>
        </p:txBody>
      </p:sp>
    </p:spTree>
  </p:cSld>
  <p:clrMapOvr>
    <a:masterClrMapping/>
  </p:clrMapOvr>
  <p:transition xmlns:p14="http://schemas.microsoft.com/office/powerpoint/2010/main">
    <p:wheel spokes="1"/>
  </p:transition>
  <p:timing>
    <p:tnLst>
      <p:par>
        <p:cTn xmlns:p14="http://schemas.microsoft.com/office/powerpoint/2010/main"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079567" cy="7559675"/>
          </a:xfrm>
          <a:prstGeom prst="rect">
            <a:avLst/>
          </a:prstGeom>
        </p:spPr>
      </p:pic>
      <p:sp>
        <p:nvSpPr>
          <p:cNvPr id="9217" name="Rectangle 1"/>
          <p:cNvSpPr>
            <a:spLocks noGrp="1" noChangeArrowheads="1"/>
          </p:cNvSpPr>
          <p:nvPr>
            <p:ph type="subTitle"/>
          </p:nvPr>
        </p:nvSpPr>
        <p:spPr>
          <a:xfrm>
            <a:off x="503238" y="1814513"/>
            <a:ext cx="9070975" cy="4899025"/>
          </a:xfrm>
          <a:ln/>
        </p:spPr>
        <p:txBody>
          <a:bodyPr tIns="47628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incisive (</a:t>
            </a:r>
            <a:r>
              <a:rPr lang="en-US" sz="5400" b="1" i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adj</a:t>
            </a: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)</a:t>
            </a: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cutting into</a:t>
            </a:r>
          </a:p>
        </p:txBody>
      </p:sp>
    </p:spTree>
  </p:cSld>
  <p:clrMapOvr>
    <a:masterClrMapping/>
  </p:clrMapOvr>
  <p:transition xmlns:p14="http://schemas.microsoft.com/office/powerpoint/2010/main">
    <p:wheel spokes="1"/>
  </p:transition>
  <p:timing>
    <p:tnLst>
      <p:par>
        <p:cTn xmlns:p14="http://schemas.microsoft.com/office/powerpoint/2010/main"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1333500"/>
            <a:ext cx="7620000" cy="4876800"/>
          </a:xfrm>
          <a:prstGeom prst="rect">
            <a:avLst/>
          </a:prstGeom>
        </p:spPr>
      </p:pic>
      <p:sp>
        <p:nvSpPr>
          <p:cNvPr id="10241" name="Rectangle 1"/>
          <p:cNvSpPr>
            <a:spLocks noGrp="1" noChangeArrowheads="1"/>
          </p:cNvSpPr>
          <p:nvPr>
            <p:ph type="subTitle"/>
          </p:nvPr>
        </p:nvSpPr>
        <p:spPr>
          <a:xfrm>
            <a:off x="503238" y="1814513"/>
            <a:ext cx="9070975" cy="4899025"/>
          </a:xfrm>
          <a:ln/>
        </p:spPr>
        <p:txBody>
          <a:bodyPr tIns="47628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5400" b="1" dirty="0">
                <a:solidFill>
                  <a:schemeClr val="bg1"/>
                </a:solidFill>
              </a:rPr>
              <a:t>litigate (</a:t>
            </a:r>
            <a:r>
              <a:rPr lang="en-US" sz="5400" b="1" i="1" dirty="0">
                <a:solidFill>
                  <a:schemeClr val="bg1"/>
                </a:solidFill>
              </a:rPr>
              <a:t>v</a:t>
            </a:r>
            <a:r>
              <a:rPr lang="en-US" sz="5400" b="1" dirty="0">
                <a:solidFill>
                  <a:schemeClr val="bg1"/>
                </a:solidFill>
              </a:rPr>
              <a:t>)</a:t>
            </a: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5400" dirty="0">
                <a:solidFill>
                  <a:schemeClr val="bg1"/>
                </a:solidFill>
              </a:rPr>
              <a:t>to contest in a lawsuit</a:t>
            </a:r>
          </a:p>
        </p:txBody>
      </p:sp>
    </p:spTree>
  </p:cSld>
  <p:clrMapOvr>
    <a:masterClrMapping/>
  </p:clrMapOvr>
  <p:transition xmlns:p14="http://schemas.microsoft.com/office/powerpoint/2010/main">
    <p:wheel spokes="1"/>
  </p:transition>
  <p:timing>
    <p:tnLst>
      <p:par>
        <p:cTn xmlns:p14="http://schemas.microsoft.com/office/powerpoint/2010/main"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7022" y="579437"/>
            <a:ext cx="4686581" cy="6400800"/>
          </a:xfrm>
          <a:prstGeom prst="rect">
            <a:avLst/>
          </a:prstGeom>
        </p:spPr>
      </p:pic>
      <p:sp>
        <p:nvSpPr>
          <p:cNvPr id="11265" name="Rectangle 1"/>
          <p:cNvSpPr>
            <a:spLocks noGrp="1" noChangeArrowheads="1"/>
          </p:cNvSpPr>
          <p:nvPr>
            <p:ph type="subTitle"/>
          </p:nvPr>
        </p:nvSpPr>
        <p:spPr>
          <a:xfrm>
            <a:off x="503238" y="1814513"/>
            <a:ext cx="9070975" cy="4899025"/>
          </a:xfrm>
          <a:ln/>
        </p:spPr>
        <p:txBody>
          <a:bodyPr tIns="47628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5400" b="1" dirty="0">
                <a:solidFill>
                  <a:srgbClr val="FFFFFF"/>
                </a:solidFill>
              </a:rPr>
              <a:t>pallid (</a:t>
            </a:r>
            <a:r>
              <a:rPr lang="en-US" sz="5400" b="1" i="1" dirty="0" err="1">
                <a:solidFill>
                  <a:srgbClr val="FFFFFF"/>
                </a:solidFill>
              </a:rPr>
              <a:t>adj</a:t>
            </a:r>
            <a:r>
              <a:rPr lang="en-US" sz="5400" b="1" dirty="0">
                <a:solidFill>
                  <a:srgbClr val="FFFFFF"/>
                </a:solidFill>
              </a:rPr>
              <a:t>)</a:t>
            </a: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5400" dirty="0">
                <a:solidFill>
                  <a:srgbClr val="FFFFFF"/>
                </a:solidFill>
              </a:rPr>
              <a:t>pale; colorless</a:t>
            </a:r>
          </a:p>
        </p:txBody>
      </p:sp>
    </p:spTree>
  </p:cSld>
  <p:clrMapOvr>
    <a:masterClrMapping/>
  </p:clrMapOvr>
  <p:transition xmlns:p14="http://schemas.microsoft.com/office/powerpoint/2010/main">
    <p:wheel spokes="1"/>
  </p:transition>
  <p:timing>
    <p:tnLst>
      <p:par>
        <p:cTn xmlns:p14="http://schemas.microsoft.com/office/powerpoint/2010/main"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ＭＳ Ｐゴシック"/>
        <a:cs typeface="MS Gothic"/>
      </a:majorFont>
      <a:minorFont>
        <a:latin typeface="Arial"/>
        <a:ea typeface="ＭＳ Ｐゴシック"/>
        <a:cs typeface="MS Gothic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effectLst/>
            <a:latin typeface="Arial" charset="0"/>
            <a:ea typeface="ＭＳ Ｐゴシック" charset="0"/>
            <a:cs typeface="MS Gothic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effectLst/>
            <a:latin typeface="Arial" charset="0"/>
            <a:ea typeface="ＭＳ Ｐゴシック" charset="0"/>
            <a:cs typeface="MS Gothic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1731</TotalTime>
  <Words>256</Words>
  <Application>Microsoft Macintosh PowerPoint</Application>
  <PresentationFormat>Custom</PresentationFormat>
  <Paragraphs>63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Times New Roman</vt:lpstr>
      <vt:lpstr>Arial</vt:lpstr>
      <vt:lpstr>MS Gothic</vt:lpstr>
      <vt:lpstr>Arial Unicode MS</vt:lpstr>
      <vt:lpstr>Office Theme</vt:lpstr>
      <vt:lpstr>Vocabulary #1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Vocabulary #1</dc:title>
  <dc:creator>da Vinci</dc:creator>
  <cp:lastModifiedBy>PPS</cp:lastModifiedBy>
  <cp:revision>23</cp:revision>
  <cp:lastPrinted>2010-04-13T21:57:11Z</cp:lastPrinted>
  <dcterms:created xsi:type="dcterms:W3CDTF">2009-04-25T02:00:18Z</dcterms:created>
  <dcterms:modified xsi:type="dcterms:W3CDTF">2013-09-10T13:33:04Z</dcterms:modified>
</cp:coreProperties>
</file>