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772400" cy="100584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MS 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96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7613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E61C7E71-EE07-5C40-B610-F8033A24F3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BA7C2E-7A10-D645-87FA-1A05912578B1}" type="slidenum">
              <a:rPr lang="en-US"/>
              <a:pPr/>
              <a:t>1</a:t>
            </a:fld>
            <a:endParaRPr lang="en-US"/>
          </a:p>
        </p:txBody>
      </p:sp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10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12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14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15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16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17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18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19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2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20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21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3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4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5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6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7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8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6C8092-0F63-5F40-8BBB-02BA3196D12C}" type="slidenum">
              <a:rPr lang="en-US"/>
              <a:pPr/>
              <a:t>9</a:t>
            </a:fld>
            <a:endParaRPr lang="en-US"/>
          </a:p>
        </p:txBody>
      </p:sp>
      <p:sp>
        <p:nvSpPr>
          <p:cNvPr id="2560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560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2C477CE-49FC-9142-9FEC-2F78EA9527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8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2171ED5-8491-3D45-A919-9701368F03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9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14E2D25-7A94-504E-94D8-60696E683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56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50323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448050" y="6886575"/>
            <a:ext cx="3194050" cy="5191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7227888" y="6886575"/>
            <a:ext cx="2346325" cy="519113"/>
          </a:xfrm>
        </p:spPr>
        <p:txBody>
          <a:bodyPr/>
          <a:lstStyle>
            <a:lvl1pPr>
              <a:defRPr/>
            </a:lvl1pPr>
          </a:lstStyle>
          <a:p>
            <a:fld id="{10AA6C4F-162E-DD4D-92EB-AF19B1D7C9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DF15F-9F2F-9F43-BB37-2199A7C4D8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2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FE57C92-B78F-6646-A45E-100F856C5A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5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5092EE1-EB94-534A-9475-59919EFB7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1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655C42-0029-A343-AD20-F9666B035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3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46B0E2-2612-D241-8C13-BA44B6B76E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5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87D59E-95B0-D043-81F6-7015ACF789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09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24409AA-B146-8345-A266-8AAC2AACC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989D695-1846-4B4B-9D41-77BF2509BE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2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7A520310-CD0D-B244-9C9B-A1E21681D17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2pPr>
      <a:lvl3pPr marL="1143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3pPr>
      <a:lvl4pPr marL="1600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4pPr>
      <a:lvl5pPr marL="20574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MS Gothic" charset="0"/>
        </a:defRPr>
      </a:lvl9pPr>
    </p:titleStyle>
    <p:bodyStyle>
      <a:lvl1pPr marL="342900" indent="-342900" algn="l" defTabSz="457200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2397125"/>
          </a:xfrm>
          <a:ln/>
        </p:spPr>
        <p:txBody>
          <a:bodyPr tIns="6350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7200" dirty="0"/>
              <a:t>Vocabulary </a:t>
            </a:r>
            <a:r>
              <a:rPr lang="en-US" sz="7200" dirty="0" smtClean="0"/>
              <a:t>#14</a:t>
            </a:r>
            <a:endParaRPr lang="en-US" sz="7200" dirty="0"/>
          </a:p>
        </p:txBody>
      </p:sp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pertinent (</a:t>
            </a:r>
            <a:r>
              <a:rPr lang="en-US" sz="5400" b="1" i="1" dirty="0" err="1"/>
              <a:t>adj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relating </a:t>
            </a:r>
            <a:r>
              <a:rPr lang="en-US" sz="5400" dirty="0"/>
              <a:t>to the matter at hand</a:t>
            </a:r>
          </a:p>
          <a:p>
            <a:r>
              <a:rPr lang="en-US" sz="5400" b="1" dirty="0"/>
              <a:t>	</a:t>
            </a:r>
            <a:endParaRPr lang="en-US" sz="5400" b="1" dirty="0" smtClean="0"/>
          </a:p>
          <a:p>
            <a:pPr algn="l"/>
            <a:r>
              <a:rPr lang="en-US" sz="5400" b="1" dirty="0" smtClean="0"/>
              <a:t>per </a:t>
            </a:r>
            <a:r>
              <a:rPr lang="en-US" sz="5400" b="1" dirty="0"/>
              <a:t>= through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312" y="2251075"/>
            <a:ext cx="41021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048000"/>
          </a:xfrm>
          <a:ln/>
        </p:spPr>
        <p:txBody>
          <a:bodyPr tIns="45864"/>
          <a:lstStyle/>
          <a:p>
            <a:r>
              <a:rPr lang="en-US" sz="5400" b="1" dirty="0"/>
              <a:t>refute (</a:t>
            </a:r>
            <a:r>
              <a:rPr lang="en-US" sz="5400" b="1" i="1" dirty="0"/>
              <a:t>v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challenge</a:t>
            </a:r>
            <a:r>
              <a:rPr lang="en-US" sz="5400" dirty="0"/>
              <a:t>; disprove</a:t>
            </a:r>
          </a:p>
          <a:p>
            <a:r>
              <a:rPr lang="en-US" sz="5400" b="1" dirty="0"/>
              <a:t>	</a:t>
            </a:r>
            <a:endParaRPr lang="en-US" sz="5400" b="1" dirty="0" smtClean="0"/>
          </a:p>
          <a:p>
            <a:pPr algn="l"/>
            <a:r>
              <a:rPr lang="en-US" sz="5400" b="1" dirty="0" smtClean="0"/>
              <a:t>re </a:t>
            </a:r>
            <a:r>
              <a:rPr lang="en-US" sz="5400" b="1" dirty="0"/>
              <a:t>= again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642"/>
          <a:stretch/>
        </p:blipFill>
        <p:spPr>
          <a:xfrm>
            <a:off x="2982912" y="3104018"/>
            <a:ext cx="7097713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1905000"/>
          </a:xfrm>
          <a:ln/>
        </p:spPr>
        <p:txBody>
          <a:bodyPr tIns="45864"/>
          <a:lstStyle/>
          <a:p>
            <a:r>
              <a:rPr lang="en-US" sz="5400" b="1" dirty="0"/>
              <a:t>squalid (</a:t>
            </a:r>
            <a:r>
              <a:rPr lang="en-US" sz="5400" b="1" i="1" dirty="0" err="1"/>
              <a:t>adj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foul</a:t>
            </a:r>
            <a:r>
              <a:rPr lang="en-US" sz="5400" dirty="0"/>
              <a:t>; filthy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2" y="2479675"/>
            <a:ext cx="8661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048000"/>
          </a:xfrm>
          <a:ln/>
        </p:spPr>
        <p:txBody>
          <a:bodyPr tIns="45864"/>
          <a:lstStyle/>
          <a:p>
            <a:r>
              <a:rPr lang="en-US" sz="5400" b="1" dirty="0"/>
              <a:t>unruly (</a:t>
            </a:r>
            <a:r>
              <a:rPr lang="en-US" sz="5400" b="1" i="1" dirty="0" err="1"/>
              <a:t>adj</a:t>
            </a:r>
            <a:r>
              <a:rPr lang="en-US" sz="5400" b="1" dirty="0" smtClean="0"/>
              <a:t>)</a:t>
            </a:r>
          </a:p>
          <a:p>
            <a:r>
              <a:rPr lang="en-US" sz="4800" dirty="0" smtClean="0"/>
              <a:t>not </a:t>
            </a:r>
            <a:r>
              <a:rPr lang="en-US" sz="4800" dirty="0"/>
              <a:t>submitting to discipline; </a:t>
            </a:r>
            <a:r>
              <a:rPr lang="en-US" sz="4800" dirty="0" smtClean="0"/>
              <a:t>disobedient</a:t>
            </a:r>
          </a:p>
          <a:p>
            <a:endParaRPr lang="en-US" sz="3200" dirty="0"/>
          </a:p>
          <a:p>
            <a:pPr algn="l"/>
            <a:r>
              <a:rPr lang="en-US" sz="5400" b="1" dirty="0"/>
              <a:t>	un = not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112" y="3368675"/>
            <a:ext cx="7747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143" y="2636837"/>
            <a:ext cx="5487988" cy="4736556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bibliography (</a:t>
            </a:r>
            <a:r>
              <a:rPr lang="en-US" sz="5400" b="1" i="1" dirty="0"/>
              <a:t>n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list </a:t>
            </a:r>
            <a:r>
              <a:rPr lang="en-US" sz="5400" dirty="0"/>
              <a:t>of </a:t>
            </a:r>
            <a:r>
              <a:rPr lang="en-US" sz="5400" dirty="0" smtClean="0"/>
              <a:t>publications</a:t>
            </a:r>
          </a:p>
          <a:p>
            <a:endParaRPr lang="en-US" sz="5400" dirty="0"/>
          </a:p>
          <a:p>
            <a:pPr algn="l"/>
            <a:r>
              <a:rPr lang="en-US" sz="5400" b="1" dirty="0" err="1" smtClean="0"/>
              <a:t>biblio</a:t>
            </a:r>
            <a:r>
              <a:rPr lang="en-US" sz="5400" b="1" dirty="0" smtClean="0"/>
              <a:t> </a:t>
            </a:r>
            <a:r>
              <a:rPr lang="en-US" sz="5400" b="1" dirty="0"/>
              <a:t>= </a:t>
            </a:r>
            <a:r>
              <a:rPr lang="en-US" sz="5400" b="1" dirty="0" smtClean="0"/>
              <a:t>book</a:t>
            </a:r>
            <a:endParaRPr lang="en-US" sz="5400" b="1" dirty="0"/>
          </a:p>
          <a:p>
            <a:pPr algn="l"/>
            <a:r>
              <a:rPr lang="en-US" sz="5400" b="1" dirty="0" smtClean="0"/>
              <a:t>graph </a:t>
            </a:r>
            <a:r>
              <a:rPr lang="en-US" sz="5400" b="1" dirty="0"/>
              <a:t>= write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276600"/>
          </a:xfrm>
          <a:ln/>
        </p:spPr>
        <p:txBody>
          <a:bodyPr tIns="45864"/>
          <a:lstStyle/>
          <a:p>
            <a:r>
              <a:rPr lang="en-US" sz="5400" b="1" dirty="0"/>
              <a:t>cupcake (</a:t>
            </a:r>
            <a:r>
              <a:rPr lang="en-US" sz="5400" b="1" i="1" dirty="0"/>
              <a:t>n</a:t>
            </a:r>
            <a:r>
              <a:rPr lang="en-US" sz="5400" b="1" dirty="0" smtClean="0"/>
              <a:t>)</a:t>
            </a:r>
          </a:p>
          <a:p>
            <a:r>
              <a:rPr lang="en-US" sz="4800" dirty="0" smtClean="0"/>
              <a:t>a </a:t>
            </a:r>
            <a:r>
              <a:rPr lang="en-US" sz="4800" dirty="0"/>
              <a:t>sweet and innocent child who becomes sardonic after continual exposure to malevolent pedagogues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2" y="3686175"/>
            <a:ext cx="59436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737" y="2813153"/>
            <a:ext cx="5576888" cy="4732388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2971800"/>
          </a:xfrm>
          <a:ln/>
        </p:spPr>
        <p:txBody>
          <a:bodyPr tIns="45864"/>
          <a:lstStyle/>
          <a:p>
            <a:r>
              <a:rPr lang="en-US" sz="5400" b="1" dirty="0"/>
              <a:t>diary (</a:t>
            </a:r>
            <a:r>
              <a:rPr lang="en-US" sz="5400" b="1" i="1" dirty="0"/>
              <a:t>n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personal </a:t>
            </a:r>
            <a:r>
              <a:rPr lang="en-US" sz="5400" dirty="0"/>
              <a:t>record of life’s </a:t>
            </a:r>
            <a:r>
              <a:rPr lang="en-US" sz="5400" dirty="0" smtClean="0"/>
              <a:t>events</a:t>
            </a:r>
          </a:p>
          <a:p>
            <a:endParaRPr lang="en-US" sz="2000" dirty="0"/>
          </a:p>
          <a:p>
            <a:pPr algn="l"/>
            <a:r>
              <a:rPr lang="en-US" sz="5400" b="1" dirty="0"/>
              <a:t>	</a:t>
            </a:r>
            <a:r>
              <a:rPr lang="en-US" sz="5400" b="1" dirty="0" err="1"/>
              <a:t>dia</a:t>
            </a:r>
            <a:r>
              <a:rPr lang="en-US" sz="5400" b="1" dirty="0"/>
              <a:t> = across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18859"/>
            <a:ext cx="8345263" cy="7559675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index (</a:t>
            </a:r>
            <a:r>
              <a:rPr lang="en-US" sz="5400" b="1" i="1" dirty="0"/>
              <a:t>n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alphabetical </a:t>
            </a:r>
            <a:r>
              <a:rPr lang="en-US" sz="5400" dirty="0"/>
              <a:t>reference list</a:t>
            </a:r>
          </a:p>
          <a:p>
            <a:pPr algn="l"/>
            <a:endParaRPr lang="en-US" sz="5400" b="1" dirty="0"/>
          </a:p>
          <a:p>
            <a:pPr algn="l"/>
            <a:r>
              <a:rPr lang="en-US" sz="5400" b="1" dirty="0" smtClean="0"/>
              <a:t>in </a:t>
            </a:r>
            <a:r>
              <a:rPr lang="en-US" sz="5400" b="1" dirty="0"/>
              <a:t>= in or not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plagiarize (</a:t>
            </a:r>
            <a:r>
              <a:rPr lang="en-US" sz="5400" b="1" i="1" dirty="0"/>
              <a:t>v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copy </a:t>
            </a:r>
            <a:r>
              <a:rPr lang="en-US" sz="5400" dirty="0"/>
              <a:t>something from another person’s </a:t>
            </a:r>
            <a:r>
              <a:rPr lang="en-US" sz="5400" dirty="0" smtClean="0"/>
              <a:t>work</a:t>
            </a:r>
          </a:p>
          <a:p>
            <a:endParaRPr lang="en-US" sz="5400" dirty="0"/>
          </a:p>
          <a:p>
            <a:pPr algn="l"/>
            <a:r>
              <a:rPr lang="en-US" sz="5400" b="1" dirty="0"/>
              <a:t>	</a:t>
            </a:r>
            <a:r>
              <a:rPr lang="en-US" sz="5400" b="1" dirty="0" err="1"/>
              <a:t>ize</a:t>
            </a:r>
            <a:r>
              <a:rPr lang="en-US" sz="5400" b="1" dirty="0"/>
              <a:t> = make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712" y="4359275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835" y="2813674"/>
            <a:ext cx="6299200" cy="4729101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2819400"/>
          </a:xfrm>
          <a:ln/>
        </p:spPr>
        <p:txBody>
          <a:bodyPr tIns="45864"/>
          <a:lstStyle/>
          <a:p>
            <a:r>
              <a:rPr lang="en-US" sz="5400" b="1" dirty="0" smtClean="0"/>
              <a:t>paraphrase</a:t>
            </a:r>
          </a:p>
          <a:p>
            <a:r>
              <a:rPr lang="en-US" sz="4800" b="1" dirty="0" smtClean="0"/>
              <a:t>(v) </a:t>
            </a:r>
            <a:r>
              <a:rPr lang="en-US" sz="4800" dirty="0" smtClean="0"/>
              <a:t>rephrased version</a:t>
            </a:r>
            <a:endParaRPr lang="en-US" sz="4800" dirty="0"/>
          </a:p>
          <a:p>
            <a:r>
              <a:rPr lang="en-US" sz="4800" b="1" dirty="0" smtClean="0"/>
              <a:t>(</a:t>
            </a:r>
            <a:r>
              <a:rPr lang="en-US" sz="4800" b="1" i="1" dirty="0"/>
              <a:t>n</a:t>
            </a:r>
            <a:r>
              <a:rPr lang="en-US" sz="4800" b="1" dirty="0"/>
              <a:t>)  </a:t>
            </a:r>
            <a:r>
              <a:rPr lang="en-US" sz="4800" dirty="0"/>
              <a:t>rephrase and simplify</a:t>
            </a:r>
          </a:p>
          <a:p>
            <a:r>
              <a:rPr lang="en-US" sz="2000" b="1" dirty="0"/>
              <a:t>	</a:t>
            </a:r>
            <a:endParaRPr lang="en-US" sz="2000" b="1" dirty="0" smtClean="0"/>
          </a:p>
          <a:p>
            <a:pPr algn="l"/>
            <a:r>
              <a:rPr lang="en-US" sz="5400" b="1" dirty="0" err="1" smtClean="0"/>
              <a:t>para</a:t>
            </a:r>
            <a:r>
              <a:rPr lang="en-US" sz="5400" b="1" dirty="0" smtClean="0"/>
              <a:t> </a:t>
            </a:r>
            <a:r>
              <a:rPr lang="en-US" sz="5400" b="1" dirty="0"/>
              <a:t>= beside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adamant (</a:t>
            </a:r>
            <a:r>
              <a:rPr lang="en-US" sz="5400" b="1" dirty="0" err="1"/>
              <a:t>adj</a:t>
            </a:r>
            <a:r>
              <a:rPr lang="en-US" sz="5400" b="1" dirty="0"/>
              <a:t>)  </a:t>
            </a:r>
            <a:endParaRPr lang="en-US" sz="5400" b="1" dirty="0" smtClean="0"/>
          </a:p>
          <a:p>
            <a:r>
              <a:rPr lang="en-US" sz="5400" dirty="0" smtClean="0"/>
              <a:t>not </a:t>
            </a:r>
            <a:r>
              <a:rPr lang="en-US" sz="5400" dirty="0"/>
              <a:t>yielding; </a:t>
            </a:r>
            <a:r>
              <a:rPr lang="en-US" sz="5400" dirty="0" smtClean="0"/>
              <a:t>firm</a:t>
            </a:r>
          </a:p>
          <a:p>
            <a:endParaRPr lang="en-US" sz="4000" dirty="0" smtClean="0"/>
          </a:p>
          <a:p>
            <a:pPr algn="l"/>
            <a:r>
              <a:rPr lang="en-US" sz="5400" b="1" dirty="0" smtClean="0"/>
              <a:t>ad = to		</a:t>
            </a:r>
          </a:p>
          <a:p>
            <a:pPr algn="l"/>
            <a:r>
              <a:rPr lang="en-US" sz="5400" b="1" dirty="0" smtClean="0"/>
              <a:t>man </a:t>
            </a:r>
            <a:r>
              <a:rPr lang="en-US" sz="5400" b="1" dirty="0"/>
              <a:t>= hand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712" y="2560637"/>
            <a:ext cx="45339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22237"/>
            <a:ext cx="9070975" cy="2819400"/>
          </a:xfrm>
          <a:ln/>
        </p:spPr>
        <p:txBody>
          <a:bodyPr tIns="45864"/>
          <a:lstStyle/>
          <a:p>
            <a:r>
              <a:rPr lang="en-US" sz="5400" b="1" dirty="0"/>
              <a:t>periodical (</a:t>
            </a:r>
            <a:r>
              <a:rPr lang="en-US" sz="5400" b="1" i="1" dirty="0" err="1"/>
              <a:t>adj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published </a:t>
            </a:r>
            <a:r>
              <a:rPr lang="en-US" sz="5400" dirty="0"/>
              <a:t>regularly</a:t>
            </a:r>
          </a:p>
          <a:p>
            <a:r>
              <a:rPr lang="en-US" sz="3200" b="1" dirty="0"/>
              <a:t>	</a:t>
            </a:r>
            <a:endParaRPr lang="en-US" sz="3200" b="1" dirty="0" smtClean="0"/>
          </a:p>
          <a:p>
            <a:r>
              <a:rPr lang="en-US" sz="5400" b="1" dirty="0" smtClean="0"/>
              <a:t>per </a:t>
            </a:r>
            <a:r>
              <a:rPr lang="en-US" sz="5400" b="1" dirty="0"/>
              <a:t>= through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712" y="3097775"/>
            <a:ext cx="49911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reference (</a:t>
            </a:r>
            <a:r>
              <a:rPr lang="en-US" sz="5400" b="1" i="1" dirty="0"/>
              <a:t>n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source </a:t>
            </a:r>
            <a:r>
              <a:rPr lang="en-US" sz="5400" dirty="0"/>
              <a:t>of information</a:t>
            </a:r>
          </a:p>
          <a:p>
            <a:r>
              <a:rPr lang="en-US" sz="5400" b="1" dirty="0"/>
              <a:t>	</a:t>
            </a:r>
            <a:endParaRPr lang="en-US" sz="5400" b="1" dirty="0" smtClean="0"/>
          </a:p>
          <a:p>
            <a:pPr algn="l"/>
            <a:r>
              <a:rPr lang="en-US" sz="5400" b="1" dirty="0" smtClean="0"/>
              <a:t>re </a:t>
            </a:r>
            <a:r>
              <a:rPr lang="en-US" sz="5400" b="1" dirty="0"/>
              <a:t>= </a:t>
            </a:r>
            <a:r>
              <a:rPr lang="en-US" sz="5400" b="1" dirty="0" smtClean="0"/>
              <a:t>again</a:t>
            </a:r>
            <a:endParaRPr lang="en-US" sz="5400" b="1" dirty="0"/>
          </a:p>
          <a:p>
            <a:pPr algn="l"/>
            <a:r>
              <a:rPr lang="en-US" sz="5400" b="1" dirty="0" err="1" smtClean="0"/>
              <a:t>fer</a:t>
            </a:r>
            <a:r>
              <a:rPr lang="en-US" sz="5400" b="1" dirty="0" smtClean="0"/>
              <a:t> </a:t>
            </a:r>
            <a:r>
              <a:rPr lang="en-US" sz="5400" b="1" dirty="0"/>
              <a:t>= carry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112" y="3627437"/>
            <a:ext cx="43180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benevolent (</a:t>
            </a:r>
            <a:r>
              <a:rPr lang="en-US" sz="5400" b="1" i="1" dirty="0" err="1"/>
              <a:t>adj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kind</a:t>
            </a:r>
            <a:r>
              <a:rPr lang="en-US" sz="5400" dirty="0"/>
              <a:t>; generous</a:t>
            </a:r>
          </a:p>
          <a:p>
            <a:r>
              <a:rPr lang="en-US" sz="5400" b="1" dirty="0"/>
              <a:t>	</a:t>
            </a:r>
            <a:endParaRPr lang="en-US" sz="5400" b="1" dirty="0" smtClean="0"/>
          </a:p>
          <a:p>
            <a:pPr algn="l"/>
            <a:r>
              <a:rPr lang="en-US" sz="5400" b="1" dirty="0" err="1" smtClean="0"/>
              <a:t>bene</a:t>
            </a:r>
            <a:r>
              <a:rPr lang="en-US" sz="5400" b="1" dirty="0" smtClean="0"/>
              <a:t> = good	</a:t>
            </a:r>
            <a:endParaRPr lang="en-US" sz="5400" b="1" dirty="0"/>
          </a:p>
          <a:p>
            <a:pPr algn="l"/>
            <a:r>
              <a:rPr lang="en-US" sz="5400" b="1" dirty="0" err="1" smtClean="0"/>
              <a:t>vol</a:t>
            </a:r>
            <a:r>
              <a:rPr lang="en-US" sz="5400" b="1" dirty="0" smtClean="0"/>
              <a:t> = will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12" y="2179637"/>
            <a:ext cx="5497513" cy="410616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0"/>
            <a:ext cx="9070975" cy="3094037"/>
          </a:xfrm>
          <a:ln/>
        </p:spPr>
        <p:txBody>
          <a:bodyPr tIns="45864"/>
          <a:lstStyle/>
          <a:p>
            <a:r>
              <a:rPr lang="en-US" sz="5400" b="1" dirty="0"/>
              <a:t>condone (</a:t>
            </a:r>
            <a:r>
              <a:rPr lang="en-US" sz="5400" b="1" i="1" dirty="0"/>
              <a:t>v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to </a:t>
            </a:r>
            <a:r>
              <a:rPr lang="en-US" sz="5400" dirty="0"/>
              <a:t>overlook; forgive </a:t>
            </a:r>
          </a:p>
          <a:p>
            <a:r>
              <a:rPr lang="en-US" sz="4000" b="1" dirty="0"/>
              <a:t>	</a:t>
            </a:r>
            <a:endParaRPr lang="en-US" sz="4000" b="1" dirty="0" smtClean="0"/>
          </a:p>
          <a:p>
            <a:pPr algn="l"/>
            <a:r>
              <a:rPr lang="en-US" sz="5400" b="1" dirty="0" smtClean="0"/>
              <a:t>con </a:t>
            </a:r>
            <a:r>
              <a:rPr lang="en-US" sz="5400" b="1" dirty="0"/>
              <a:t>= together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25" y="3025775"/>
            <a:ext cx="63500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disparage (</a:t>
            </a:r>
            <a:r>
              <a:rPr lang="en-US" sz="5400" b="1" i="1" dirty="0"/>
              <a:t>v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to </a:t>
            </a:r>
            <a:r>
              <a:rPr lang="en-US" sz="5400" dirty="0"/>
              <a:t>belittle; </a:t>
            </a:r>
            <a:r>
              <a:rPr lang="en-US" sz="5400" dirty="0" smtClean="0"/>
              <a:t>undervalue</a:t>
            </a:r>
          </a:p>
          <a:p>
            <a:endParaRPr lang="en-US" sz="5400" dirty="0"/>
          </a:p>
          <a:p>
            <a:pPr algn="l"/>
            <a:r>
              <a:rPr lang="en-US" sz="5400" b="1" dirty="0" smtClean="0"/>
              <a:t>dis </a:t>
            </a:r>
            <a:r>
              <a:rPr lang="en-US" sz="5400" b="1" dirty="0"/>
              <a:t>= away		</a:t>
            </a:r>
            <a:endParaRPr lang="en-US" sz="5400" b="1" dirty="0" smtClean="0"/>
          </a:p>
          <a:p>
            <a:pPr algn="l"/>
            <a:r>
              <a:rPr lang="en-US" sz="5400" b="1" dirty="0" smtClean="0"/>
              <a:t>par </a:t>
            </a:r>
            <a:r>
              <a:rPr lang="en-US" sz="5400" b="1" dirty="0"/>
              <a:t>= equal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125" y="3241675"/>
            <a:ext cx="4635500" cy="431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12" y="4250942"/>
            <a:ext cx="3519488" cy="32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facilitate (</a:t>
            </a:r>
            <a:r>
              <a:rPr lang="en-US" sz="5400" b="1" i="1" dirty="0"/>
              <a:t>v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make </a:t>
            </a:r>
            <a:r>
              <a:rPr lang="en-US" sz="5400" dirty="0"/>
              <a:t>easier; simplify</a:t>
            </a:r>
          </a:p>
          <a:p>
            <a:r>
              <a:rPr lang="en-US" sz="5400" b="1" dirty="0"/>
              <a:t>	</a:t>
            </a:r>
            <a:endParaRPr lang="en-US" sz="5400" b="1" dirty="0" smtClean="0"/>
          </a:p>
          <a:p>
            <a:pPr algn="l"/>
            <a:r>
              <a:rPr lang="en-US" sz="5400" b="1" dirty="0" smtClean="0"/>
              <a:t>ate </a:t>
            </a:r>
            <a:r>
              <a:rPr lang="en-US" sz="5400" b="1" dirty="0"/>
              <a:t>= cause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601" y="3551237"/>
            <a:ext cx="5340024" cy="400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haphazard (</a:t>
            </a:r>
            <a:r>
              <a:rPr lang="en-US" sz="5400" b="1" i="1" dirty="0" err="1"/>
              <a:t>adj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disorganized</a:t>
            </a:r>
            <a:r>
              <a:rPr lang="en-US" sz="5400" dirty="0"/>
              <a:t>; random</a:t>
            </a:r>
          </a:p>
          <a:p>
            <a:r>
              <a:rPr lang="en-US" sz="5400" b="1" dirty="0"/>
              <a:t>	</a:t>
            </a:r>
            <a:endParaRPr lang="en-US" sz="5400" b="1" dirty="0" smtClean="0"/>
          </a:p>
          <a:p>
            <a:pPr algn="l"/>
            <a:r>
              <a:rPr lang="en-US" sz="5400" b="1" dirty="0" err="1" smtClean="0"/>
              <a:t>ard</a:t>
            </a:r>
            <a:r>
              <a:rPr lang="en-US" sz="5400" b="1" dirty="0" smtClean="0"/>
              <a:t> </a:t>
            </a:r>
            <a:r>
              <a:rPr lang="en-US" sz="5400" b="1" dirty="0"/>
              <a:t>= always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806" y="3551237"/>
            <a:ext cx="6059819" cy="40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0" y="198437"/>
            <a:ext cx="9463087" cy="4038600"/>
          </a:xfrm>
          <a:ln/>
        </p:spPr>
        <p:txBody>
          <a:bodyPr tIns="45864"/>
          <a:lstStyle/>
          <a:p>
            <a:r>
              <a:rPr lang="en-US" sz="5400" b="1" dirty="0"/>
              <a:t>innuendo (</a:t>
            </a:r>
            <a:r>
              <a:rPr lang="en-US" sz="5400" b="1" i="1" dirty="0"/>
              <a:t>n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an </a:t>
            </a:r>
            <a:r>
              <a:rPr lang="en-US" sz="5400" dirty="0"/>
              <a:t>indirect remark, gesture, or </a:t>
            </a:r>
            <a:r>
              <a:rPr lang="en-US" sz="5400" dirty="0" smtClean="0"/>
              <a:t>reference</a:t>
            </a:r>
          </a:p>
          <a:p>
            <a:endParaRPr lang="en-US" sz="4000" dirty="0"/>
          </a:p>
          <a:p>
            <a:pPr algn="l"/>
            <a:r>
              <a:rPr lang="en-US" sz="5400" b="1" dirty="0" smtClean="0"/>
              <a:t>in </a:t>
            </a:r>
            <a:r>
              <a:rPr lang="en-US" sz="5400" b="1" dirty="0"/>
              <a:t>= in or not		</a:t>
            </a:r>
            <a:endParaRPr lang="en-US" sz="5400" b="1" dirty="0" smtClean="0"/>
          </a:p>
          <a:p>
            <a:pPr algn="l"/>
            <a:r>
              <a:rPr lang="en-US" sz="5400" b="1" dirty="0" err="1" smtClean="0"/>
              <a:t>endo</a:t>
            </a:r>
            <a:r>
              <a:rPr lang="en-US" sz="5400" b="1" dirty="0" smtClean="0"/>
              <a:t> </a:t>
            </a:r>
            <a:r>
              <a:rPr lang="en-US" sz="5400" b="1" dirty="0"/>
              <a:t>= within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674" y="3932237"/>
            <a:ext cx="5431950" cy="362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ubTitle"/>
          </p:nvPr>
        </p:nvSpPr>
        <p:spPr>
          <a:xfrm>
            <a:off x="392112" y="198437"/>
            <a:ext cx="9070975" cy="3429000"/>
          </a:xfrm>
          <a:ln/>
        </p:spPr>
        <p:txBody>
          <a:bodyPr tIns="45864"/>
          <a:lstStyle/>
          <a:p>
            <a:r>
              <a:rPr lang="en-US" sz="5400" b="1" dirty="0"/>
              <a:t>mitigate (</a:t>
            </a:r>
            <a:r>
              <a:rPr lang="en-US" sz="5400" b="1" i="1" dirty="0"/>
              <a:t>v</a:t>
            </a:r>
            <a:r>
              <a:rPr lang="en-US" sz="5400" b="1" dirty="0" smtClean="0"/>
              <a:t>)</a:t>
            </a:r>
          </a:p>
          <a:p>
            <a:r>
              <a:rPr lang="en-US" sz="5400" dirty="0" smtClean="0"/>
              <a:t>alleviate</a:t>
            </a:r>
            <a:r>
              <a:rPr lang="en-US" sz="5400" dirty="0"/>
              <a:t>; lessen; </a:t>
            </a:r>
            <a:r>
              <a:rPr lang="en-US" sz="5400" dirty="0" smtClean="0"/>
              <a:t>soothe</a:t>
            </a:r>
          </a:p>
          <a:p>
            <a:endParaRPr lang="en-US" sz="5400" dirty="0"/>
          </a:p>
          <a:p>
            <a:pPr algn="l"/>
            <a:r>
              <a:rPr lang="en-US" sz="5400" b="1" dirty="0"/>
              <a:t>	ate = cause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5387" y="2484437"/>
            <a:ext cx="5075238" cy="507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31196"/>
      </p:ext>
    </p:extLst>
  </p:cSld>
  <p:clrMapOvr>
    <a:masterClrMapping/>
  </p:clrMapOvr>
  <p:transition xmlns:p14="http://schemas.microsoft.com/office/powerpoint/2010/main">
    <p:wheel spokes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MS Gothic"/>
      </a:majorFont>
      <a:minorFont>
        <a:latin typeface="Arial"/>
        <a:ea typeface="ＭＳ Ｐゴシック"/>
        <a:cs typeface="MS 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S Gothic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  <a:ea typeface="ＭＳ Ｐゴシック" charset="0"/>
            <a:cs typeface="MS Gothic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223</Words>
  <Application>Microsoft Macintosh PowerPoint</Application>
  <PresentationFormat>Custom</PresentationFormat>
  <Paragraphs>105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Vocabulary #14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#12</dc:title>
  <dc:creator>da Vinci</dc:creator>
  <cp:lastModifiedBy>PPS IT Dept</cp:lastModifiedBy>
  <cp:revision>48</cp:revision>
  <cp:lastPrinted>2010-04-13T21:57:11Z</cp:lastPrinted>
  <dcterms:created xsi:type="dcterms:W3CDTF">2009-04-25T02:00:18Z</dcterms:created>
  <dcterms:modified xsi:type="dcterms:W3CDTF">2014-04-22T14:09:31Z</dcterms:modified>
</cp:coreProperties>
</file>