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20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2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C4230-B2F5-7A4A-AFCD-88BEAE0457E5}" type="datetimeFigureOut">
              <a:rPr lang="en-US" smtClean="0"/>
              <a:pPr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284-E585-154F-B3F6-E60E92B2F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749283"/>
          </a:xfrm>
        </p:spPr>
        <p:txBody>
          <a:bodyPr>
            <a:noAutofit/>
          </a:bodyPr>
          <a:lstStyle/>
          <a:p>
            <a:pPr marR="0" rtl="0"/>
            <a:r>
              <a:rPr lang="en-US" sz="9600" b="1" dirty="0" smtClean="0">
                <a:latin typeface="Trebuchet MS"/>
              </a:rPr>
              <a:t>Semicolons &amp; Colons</a:t>
            </a:r>
            <a:endParaRPr lang="en-US" sz="9600" b="1" baseline="0" dirty="0" smtClean="0">
              <a:latin typeface="Trebuchet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30" y="3429000"/>
            <a:ext cx="2857500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4238849"/>
            <a:ext cx="3505200" cy="2311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27" baseline="0" dirty="0" smtClean="0">
                <a:latin typeface="Times New Roman"/>
              </a:rPr>
              <a:t>If </a:t>
            </a:r>
            <a:r>
              <a:rPr lang="en-US" sz="2800" dirty="0" smtClean="0">
                <a:latin typeface="Times New Roman"/>
              </a:rPr>
              <a:t>you </a:t>
            </a:r>
            <a:r>
              <a:rPr lang="en-US" sz="2800" dirty="0" smtClean="0">
                <a:latin typeface="Times New Roman"/>
              </a:rPr>
              <a:t>can move the word around in the clause, it is the joining word that takes a </a:t>
            </a:r>
            <a:r>
              <a:rPr lang="en-US" sz="2800" dirty="0" smtClean="0">
                <a:latin typeface="Times New Roman"/>
              </a:rPr>
              <a:t>semicolon</a:t>
            </a:r>
            <a:endParaRPr lang="en-US" sz="3027" dirty="0" smtClean="0">
              <a:latin typeface="Times New Roman"/>
            </a:endParaRPr>
          </a:p>
          <a:p>
            <a:r>
              <a:rPr lang="en-US" sz="2800" dirty="0" smtClean="0">
                <a:latin typeface="Times New Roman"/>
              </a:rPr>
              <a:t>If not, it is probably a subordinate conjunction.</a:t>
            </a:r>
          </a:p>
          <a:p>
            <a:pPr lvl="1"/>
            <a:endParaRPr lang="en-US" sz="1200" dirty="0" smtClean="0">
              <a:latin typeface="Times New Roman"/>
            </a:endParaRPr>
          </a:p>
          <a:p>
            <a:pPr lvl="1">
              <a:buNone/>
            </a:pPr>
            <a:r>
              <a:rPr lang="en-US" sz="2627" dirty="0" smtClean="0">
                <a:latin typeface="Times New Roman"/>
              </a:rPr>
              <a:t>My paycheck was late. I couldn’t pay my rent on time.</a:t>
            </a:r>
          </a:p>
          <a:p>
            <a:pPr lvl="1">
              <a:buNone/>
            </a:pPr>
            <a:endParaRPr lang="en-US" sz="1200" dirty="0" smtClean="0">
              <a:latin typeface="Times New Roman"/>
            </a:endParaRPr>
          </a:p>
          <a:p>
            <a:pPr lvl="1"/>
            <a:r>
              <a:rPr lang="en-US" sz="2627" dirty="0" smtClean="0">
                <a:latin typeface="Times New Roman"/>
              </a:rPr>
              <a:t>Here are two different ways of combining these two independent clauses.</a:t>
            </a:r>
          </a:p>
          <a:p>
            <a:pPr lvl="2"/>
            <a:r>
              <a:rPr lang="en-US" sz="2227" dirty="0" smtClean="0">
                <a:latin typeface="Times New Roman"/>
              </a:rPr>
              <a:t>My paycheck was late; therefore, I couldn’t pay my rent on time.</a:t>
            </a:r>
          </a:p>
          <a:p>
            <a:pPr lvl="2"/>
            <a:r>
              <a:rPr lang="en-US" sz="2227" dirty="0" smtClean="0">
                <a:latin typeface="Times New Roman"/>
              </a:rPr>
              <a:t>I couldn’t pay my rent on time because my paycheck was late.</a:t>
            </a:r>
            <a:endParaRPr lang="en-US" sz="2227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My </a:t>
            </a:r>
            <a:r>
              <a:rPr lang="en-US" sz="2800" dirty="0" smtClean="0">
                <a:latin typeface="Times New Roman"/>
              </a:rPr>
              <a:t>paycheck was late; therefore, I couldn’t pay my rent on time</a:t>
            </a:r>
            <a:r>
              <a:rPr lang="en-US" sz="2800" dirty="0" smtClean="0">
                <a:latin typeface="Times New Roman"/>
              </a:rPr>
              <a:t>.</a:t>
            </a:r>
          </a:p>
          <a:p>
            <a:pPr marL="800100" lvl="3" indent="-342900"/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If you can move the word around in the clause, it is the joining word that takes a </a:t>
            </a:r>
            <a:r>
              <a:rPr lang="en-US" sz="2400" dirty="0" smtClean="0">
                <a:latin typeface="Times New Roman"/>
              </a:rPr>
              <a:t>semicolon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You could move </a:t>
            </a:r>
            <a:r>
              <a:rPr lang="en-US" sz="2400" i="1" dirty="0" smtClean="0">
                <a:latin typeface="Times New Roman"/>
              </a:rPr>
              <a:t>therefore</a:t>
            </a:r>
            <a:r>
              <a:rPr lang="en-US" sz="2400" dirty="0" smtClean="0">
                <a:latin typeface="Times New Roman"/>
              </a:rPr>
              <a:t> to a different place in the clause if you wanted to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You could say, “I couldn’t, therefore, pay my rent on time.”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So, </a:t>
            </a:r>
            <a:r>
              <a:rPr lang="en-US" sz="2400" i="1" dirty="0" smtClean="0">
                <a:latin typeface="Times New Roman"/>
              </a:rPr>
              <a:t>therefore</a:t>
            </a:r>
            <a:r>
              <a:rPr lang="en-US" sz="2400" dirty="0" smtClean="0">
                <a:latin typeface="Times New Roman"/>
              </a:rPr>
              <a:t>, is a </a:t>
            </a:r>
            <a:r>
              <a:rPr lang="en-US" sz="2400" b="1" dirty="0" smtClean="0">
                <a:latin typeface="Times New Roman"/>
              </a:rPr>
              <a:t>conjunctive adverb</a:t>
            </a:r>
            <a:endParaRPr lang="en-US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I </a:t>
            </a:r>
            <a:r>
              <a:rPr lang="en-US" sz="2800" dirty="0" smtClean="0">
                <a:latin typeface="Times New Roman"/>
              </a:rPr>
              <a:t>couldn’t pay my rent on time because my paycheck was late.</a:t>
            </a:r>
            <a:endParaRPr lang="en-US" sz="2800" dirty="0" smtClean="0">
              <a:latin typeface="Times New Roman"/>
            </a:endParaRP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If you </a:t>
            </a:r>
            <a:r>
              <a:rPr lang="en-US" sz="2400" dirty="0" smtClean="0">
                <a:latin typeface="Times New Roman"/>
              </a:rPr>
              <a:t>cannot </a:t>
            </a:r>
            <a:r>
              <a:rPr lang="en-US" sz="2400" dirty="0" smtClean="0">
                <a:latin typeface="Times New Roman"/>
              </a:rPr>
              <a:t>move the word around in the clause, it is</a:t>
            </a:r>
            <a:r>
              <a:rPr lang="en-US" sz="2400" dirty="0" smtClean="0">
                <a:latin typeface="Times New Roman"/>
              </a:rPr>
              <a:t> probably a </a:t>
            </a:r>
            <a:r>
              <a:rPr lang="en-US" sz="2400" b="1" dirty="0" smtClean="0">
                <a:latin typeface="Times New Roman"/>
              </a:rPr>
              <a:t>subordinate conjunction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 word </a:t>
            </a:r>
            <a:r>
              <a:rPr lang="en-US" sz="2400" i="1" dirty="0" smtClean="0">
                <a:latin typeface="Times New Roman"/>
              </a:rPr>
              <a:t>because</a:t>
            </a:r>
            <a:r>
              <a:rPr lang="en-US" sz="2400" dirty="0" smtClean="0">
                <a:latin typeface="Times New Roman"/>
              </a:rPr>
              <a:t> makes no sense anywhere else in the clause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You couldn’t say, “My paycheck because was late.”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Therefore, </a:t>
            </a:r>
            <a:r>
              <a:rPr lang="en-US" sz="2400" i="1" dirty="0" smtClean="0">
                <a:latin typeface="Times New Roman"/>
              </a:rPr>
              <a:t>because</a:t>
            </a:r>
            <a:r>
              <a:rPr lang="en-US" sz="2400" dirty="0" smtClean="0">
                <a:latin typeface="Times New Roman"/>
              </a:rPr>
              <a:t> is a </a:t>
            </a:r>
            <a:r>
              <a:rPr lang="en-US" sz="2400" b="1" dirty="0" smtClean="0">
                <a:latin typeface="Times New Roman"/>
              </a:rPr>
              <a:t>subordinate conjunction</a:t>
            </a:r>
            <a:endParaRPr lang="en-US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Items in a series: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use a semicolon to separate items in a series if the items contain commas</a:t>
            </a:r>
            <a:endParaRPr lang="en-US" sz="2400" b="1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this helps the reader to see which set of items go together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unlike items in a series separated by commas, a semicolon is used even when there </a:t>
            </a:r>
            <a:r>
              <a:rPr lang="en-US" sz="2400" i="1" dirty="0" smtClean="0">
                <a:latin typeface="Times New Roman"/>
              </a:rPr>
              <a:t>is</a:t>
            </a:r>
            <a:r>
              <a:rPr lang="en-US" sz="2400" dirty="0" smtClean="0">
                <a:latin typeface="Times New Roman"/>
              </a:rPr>
              <a:t> a conjunction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Items in a series: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 possible dates for the potluck are Thursday, June 5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Saturday, June 7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Sunday, June 8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or Monday, June 9.</a:t>
            </a:r>
            <a:endParaRPr lang="en-US" sz="2400" b="1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On our team you’ll find the hustlers, John and Marilynn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the slackers, Henrietta, Chuck, and </a:t>
            </a:r>
            <a:r>
              <a:rPr lang="en-US" sz="2400" dirty="0" err="1" smtClean="0">
                <a:latin typeface="Times New Roman"/>
              </a:rPr>
              <a:t>Kerald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and the easy-going people, Judy, Bob, and Ralph.</a:t>
            </a:r>
            <a:endParaRPr lang="en-US" sz="2400" b="1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 crematorium will relocate in either Beaverton, Oregon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Vancouver, Washington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400" dirty="0" smtClean="0">
                <a:latin typeface="Times New Roman"/>
              </a:rPr>
              <a:t>or 2508 NE Everett Street, Portland, Oregon.</a:t>
            </a:r>
            <a:endParaRPr lang="en-US" sz="2400" b="1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INTRODUCE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introduce a list of items.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These people were transferred to Binder Core as a punishment for past wrongs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Brad, Cindy, Trevor, and Jill.</a:t>
            </a:r>
            <a:endParaRPr lang="en-US" sz="2400" b="1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We ordered these supplies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paper, staples, scissors, body bags, sterile gloves, makeup remover, and tape.</a:t>
            </a:r>
            <a:endParaRPr lang="en-US" sz="2400" b="1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</a:rPr>
              <a:t>COLONS THAT INTRODUCE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Do not use a colon if the list of items completes the meaning begun by the verb, in other words, if it fits right into the flow of the sentence.</a:t>
            </a:r>
          </a:p>
          <a:p>
            <a:pPr marL="342900" lvl="2" indent="-342900"/>
            <a:r>
              <a:rPr lang="en-US" sz="2800" dirty="0" smtClean="0">
                <a:latin typeface="Times New Roman"/>
              </a:rPr>
              <a:t>Examples of the previous sentences rewritten in such a way that a colon is not necessary.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The people transferred to Binder Core as a punishment for past wrongs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400" dirty="0" smtClean="0">
                <a:latin typeface="Times New Roman"/>
              </a:rPr>
              <a:t>were Brad, Cindy, Trevor, and Jill.</a:t>
            </a:r>
            <a:endParaRPr lang="en-US" sz="2400" b="1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We ordered paper, staples, scissors, body bags, sterile gloves, makeup remover, and tape.</a:t>
            </a:r>
            <a:endParaRPr lang="en-US" sz="2400" b="1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</a:rPr>
              <a:t>COLONS THAT INTRODUCE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introduce a formal quotation.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Nietzsche offered this sound advice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“Smash not the happy delusions of men.”</a:t>
            </a:r>
            <a:endParaRPr lang="en-US" sz="2400" b="1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/>
              </a:rPr>
              <a:t>COLONS THAT INTRODUCE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introduce a word, phrase, or clause that adds particular emphasis to the main body of a sentence.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Your busy work schedule is the result of one thing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poor planning.</a:t>
            </a:r>
          </a:p>
          <a:p>
            <a:pPr marL="800100" lvl="3" indent="-342900"/>
            <a:r>
              <a:rPr lang="en-US" sz="2400" dirty="0" smtClean="0">
                <a:latin typeface="Times New Roman"/>
              </a:rPr>
              <a:t>Jerry needed this essential information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the price.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use a semicolon to separate independent clauses joined without a conjunction</a:t>
            </a:r>
          </a:p>
          <a:p>
            <a:pPr lvl="1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3900" y="3531259"/>
            <a:ext cx="288290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SHOW RELATIONSHIP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show a relationship in the following cases: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Between </a:t>
            </a:r>
            <a:r>
              <a:rPr lang="en-US" sz="2400" b="1" dirty="0" smtClean="0">
                <a:latin typeface="Times New Roman"/>
              </a:rPr>
              <a:t>two independent clauses </a:t>
            </a:r>
            <a:r>
              <a:rPr lang="en-US" sz="2400" dirty="0" smtClean="0">
                <a:latin typeface="Times New Roman"/>
              </a:rPr>
              <a:t>when the second explains the first.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Judy shouted and turned cartwheels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She had just finished the last day of Core.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Brian framed the paycheck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It was the first check he had ever earned.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Sylvia ignored the doorbell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dirty="0" smtClean="0">
                <a:latin typeface="Times New Roman"/>
              </a:rPr>
              <a:t>She could not move after ten hours of playing soccer.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SHOW RELATIONSHIP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show a relationship in the following cases: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Between the </a:t>
            </a:r>
            <a:r>
              <a:rPr lang="en-US" sz="2400" b="1" dirty="0" smtClean="0">
                <a:latin typeface="Times New Roman"/>
              </a:rPr>
              <a:t>title</a:t>
            </a:r>
            <a:r>
              <a:rPr lang="en-US" sz="2400" dirty="0" smtClean="0">
                <a:latin typeface="Times New Roman"/>
              </a:rPr>
              <a:t> and </a:t>
            </a:r>
            <a:r>
              <a:rPr lang="en-US" sz="2400" b="1" dirty="0" smtClean="0">
                <a:latin typeface="Times New Roman"/>
              </a:rPr>
              <a:t>subtitle</a:t>
            </a:r>
            <a:r>
              <a:rPr lang="en-US" sz="2400" dirty="0" smtClean="0">
                <a:latin typeface="Times New Roman"/>
              </a:rPr>
              <a:t> of a book.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Measurement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i="1" dirty="0" smtClean="0">
                <a:latin typeface="Times New Roman"/>
              </a:rPr>
              <a:t>Translating into Metric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Next Step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i="1" dirty="0" smtClean="0">
                <a:latin typeface="Times New Roman"/>
              </a:rPr>
              <a:t>A Futuristic View of Technology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Fear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</a:rPr>
              <a:t>: </a:t>
            </a:r>
            <a:r>
              <a:rPr lang="en-US" sz="2400" i="1" dirty="0" smtClean="0">
                <a:latin typeface="Times New Roman"/>
              </a:rPr>
              <a:t>Tales from Binder Core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SHOW RELATIONSHIP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show a relationship in the following cases: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Between </a:t>
            </a:r>
            <a:r>
              <a:rPr lang="en-US" sz="2400" b="1" dirty="0" smtClean="0">
                <a:latin typeface="Times New Roman"/>
              </a:rPr>
              <a:t>volumes </a:t>
            </a:r>
            <a:r>
              <a:rPr lang="en-US" sz="2400" dirty="0" smtClean="0">
                <a:latin typeface="Times New Roman"/>
              </a:rPr>
              <a:t>and </a:t>
            </a:r>
            <a:r>
              <a:rPr lang="en-US" sz="2400" b="1" dirty="0" smtClean="0">
                <a:latin typeface="Times New Roman"/>
              </a:rPr>
              <a:t>page numbers</a:t>
            </a:r>
            <a:r>
              <a:rPr lang="en-US" sz="2400" dirty="0" smtClean="0">
                <a:latin typeface="Times New Roman"/>
              </a:rPr>
              <a:t>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Contemporary Authors</a:t>
            </a:r>
            <a:r>
              <a:rPr lang="en-US" sz="2400" dirty="0" smtClean="0">
                <a:latin typeface="Times New Roman"/>
              </a:rPr>
              <a:t> V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128</a:t>
            </a:r>
            <a:endParaRPr lang="en-US" sz="2400" i="1" dirty="0" smtClean="0">
              <a:latin typeface="Times New Roman"/>
            </a:endParaRP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Education Digest</a:t>
            </a:r>
            <a:r>
              <a:rPr lang="en-US" sz="2400" dirty="0" smtClean="0">
                <a:latin typeface="Times New Roman"/>
              </a:rPr>
              <a:t> 10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23</a:t>
            </a:r>
            <a:endParaRPr lang="en-US" sz="2400" i="1" dirty="0" smtClean="0">
              <a:latin typeface="Times New Roman"/>
            </a:endParaRPr>
          </a:p>
          <a:p>
            <a:pPr marL="1257300" lvl="4" indent="-342900">
              <a:buFont typeface="Arial"/>
              <a:buChar char="•"/>
            </a:pPr>
            <a:r>
              <a:rPr lang="en-US" sz="2400" i="1" dirty="0" smtClean="0">
                <a:latin typeface="Times New Roman"/>
              </a:rPr>
              <a:t>Marvel Comics </a:t>
            </a:r>
            <a:r>
              <a:rPr lang="en-US" sz="2400" dirty="0" smtClean="0">
                <a:latin typeface="Times New Roman"/>
              </a:rPr>
              <a:t>21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24</a:t>
            </a:r>
            <a:endParaRPr lang="en-US" sz="2400" i="1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SHOW RELATIONSHIP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show a relationship in the following cases: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Between </a:t>
            </a:r>
            <a:r>
              <a:rPr lang="en-US" sz="2400" b="1" dirty="0" smtClean="0">
                <a:latin typeface="Times New Roman"/>
              </a:rPr>
              <a:t>chapters </a:t>
            </a:r>
            <a:r>
              <a:rPr lang="en-US" sz="2400" dirty="0" smtClean="0">
                <a:latin typeface="Times New Roman"/>
              </a:rPr>
              <a:t>and </a:t>
            </a:r>
            <a:r>
              <a:rPr lang="en-US" sz="2400" b="1" dirty="0" smtClean="0">
                <a:latin typeface="Times New Roman"/>
              </a:rPr>
              <a:t>verses</a:t>
            </a:r>
            <a:r>
              <a:rPr lang="en-US" sz="2400" dirty="0" smtClean="0">
                <a:latin typeface="Times New Roman"/>
              </a:rPr>
              <a:t>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James 3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10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Exodus 1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1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Proverbs 2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2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 THAT</a:t>
            </a:r>
            <a:r>
              <a:rPr lang="en-US" b="1" dirty="0" smtClean="0">
                <a:latin typeface="Times New Roman"/>
              </a:rPr>
              <a:t> SHOW RELATIONSHIP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Use a colon to show a relationship in the following cases: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Between </a:t>
            </a:r>
            <a:r>
              <a:rPr lang="en-US" sz="2400" b="1" dirty="0" smtClean="0">
                <a:latin typeface="Times New Roman"/>
              </a:rPr>
              <a:t>hours </a:t>
            </a:r>
            <a:r>
              <a:rPr lang="en-US" sz="2400" dirty="0" smtClean="0">
                <a:latin typeface="Times New Roman"/>
              </a:rPr>
              <a:t>and </a:t>
            </a:r>
            <a:r>
              <a:rPr lang="en-US" sz="2400" b="1" dirty="0" smtClean="0">
                <a:latin typeface="Times New Roman"/>
              </a:rPr>
              <a:t>minutes</a:t>
            </a:r>
            <a:r>
              <a:rPr lang="en-US" sz="2400" dirty="0" smtClean="0">
                <a:latin typeface="Times New Roman"/>
              </a:rPr>
              <a:t>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12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53 a.m.</a:t>
            </a:r>
          </a:p>
          <a:p>
            <a:pPr marL="1257300" lvl="4" indent="-342900">
              <a:buFont typeface="Arial"/>
              <a:buChar char="•"/>
            </a:pPr>
            <a:r>
              <a:rPr lang="en-US" sz="2400" dirty="0" smtClean="0">
                <a:latin typeface="Times New Roman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r>
              <a:rPr lang="en-US" sz="2400" dirty="0" smtClean="0">
                <a:latin typeface="Times New Roman"/>
              </a:rPr>
              <a:t>10 p.m</a:t>
            </a:r>
            <a:r>
              <a:rPr lang="en-US" sz="2400" dirty="0" smtClean="0">
                <a:latin typeface="Times New Roman"/>
              </a:rPr>
              <a:t>.</a:t>
            </a:r>
            <a:endParaRPr lang="en-US" sz="2400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COLONS</a:t>
            </a:r>
            <a:r>
              <a:rPr lang="en-US" b="1" dirty="0" smtClean="0">
                <a:latin typeface="Times New Roman"/>
              </a:rPr>
              <a:t> IN BUSINESS LETTERS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342900" lvl="2" indent="-342900"/>
            <a:r>
              <a:rPr lang="en-US" sz="2800" dirty="0" smtClean="0">
                <a:latin typeface="Times New Roman"/>
              </a:rPr>
              <a:t>You have learned that a </a:t>
            </a:r>
            <a:r>
              <a:rPr lang="en-US" sz="2800" b="1" dirty="0" smtClean="0">
                <a:latin typeface="Times New Roman"/>
              </a:rPr>
              <a:t>comma</a:t>
            </a:r>
            <a:r>
              <a:rPr lang="en-US" sz="2800" dirty="0" smtClean="0">
                <a:latin typeface="Times New Roman"/>
              </a:rPr>
              <a:t> follows a greeting (or salutation) in a personal, or friendly, letter.</a:t>
            </a:r>
          </a:p>
          <a:p>
            <a:pPr marL="342900" lvl="2" indent="-342900"/>
            <a:r>
              <a:rPr lang="en-US" sz="2800" dirty="0" smtClean="0">
                <a:latin typeface="Times New Roman"/>
              </a:rPr>
              <a:t>In business communications, a </a:t>
            </a:r>
            <a:r>
              <a:rPr lang="en-US" sz="2800" b="1" dirty="0" smtClean="0">
                <a:latin typeface="Times New Roman"/>
              </a:rPr>
              <a:t>colon</a:t>
            </a:r>
            <a:r>
              <a:rPr lang="en-US" sz="2800" dirty="0" smtClean="0">
                <a:latin typeface="Times New Roman"/>
              </a:rPr>
              <a:t> signals the reader that what follows is a business matter, something to be taken seriously.</a:t>
            </a:r>
          </a:p>
          <a:p>
            <a:pPr marL="342900" lvl="2" indent="-342900"/>
            <a:r>
              <a:rPr lang="en-US" sz="2800" dirty="0" smtClean="0">
                <a:latin typeface="Times New Roman"/>
              </a:rPr>
              <a:t>This is </a:t>
            </a:r>
            <a:r>
              <a:rPr lang="en-US" sz="2800" u="sng" dirty="0" smtClean="0">
                <a:latin typeface="Times New Roman"/>
              </a:rPr>
              <a:t>particularly</a:t>
            </a:r>
            <a:r>
              <a:rPr lang="en-US" sz="2800" dirty="0" smtClean="0">
                <a:latin typeface="Times New Roman"/>
              </a:rPr>
              <a:t> true if you include the position, but not the name of the person to whom the letter is addressed.</a:t>
            </a:r>
          </a:p>
          <a:p>
            <a:pPr marL="342900" lvl="2" indent="-342900"/>
            <a:r>
              <a:rPr lang="en-US" sz="2800" dirty="0" smtClean="0">
                <a:latin typeface="Times New Roman"/>
              </a:rPr>
              <a:t>Even in a business letter the closing is followed by a comma.</a:t>
            </a:r>
          </a:p>
          <a:p>
            <a:pPr marL="342900" lvl="2" indent="-342900">
              <a:buNone/>
            </a:pPr>
            <a:endParaRPr lang="en-US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Dear Ms. Essian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</a:p>
          <a:p>
            <a:pPr marL="800100" lvl="3" indent="-342900">
              <a:buNone/>
            </a:pPr>
            <a:r>
              <a:rPr lang="en-US" sz="2400" dirty="0" smtClean="0">
                <a:latin typeface="Times New Roman"/>
              </a:rPr>
              <a:t>	Sincerely yours,</a:t>
            </a:r>
          </a:p>
          <a:p>
            <a:pPr marL="800100" lvl="3" indent="-342900">
              <a:buNone/>
            </a:pPr>
            <a:endParaRPr lang="en-US" sz="2400" dirty="0" smtClean="0">
              <a:latin typeface="Times New Roman"/>
            </a:endParaRPr>
          </a:p>
          <a:p>
            <a:pPr marL="800100" lvl="3" indent="-342900"/>
            <a:r>
              <a:rPr lang="en-US" sz="2400" dirty="0" smtClean="0">
                <a:latin typeface="Times New Roman"/>
              </a:rPr>
              <a:t>Dear</a:t>
            </a:r>
            <a:r>
              <a:rPr lang="en-US" sz="2400" dirty="0" smtClean="0">
                <a:latin typeface="Times New Roman"/>
              </a:rPr>
              <a:t> Editor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</a:rPr>
              <a:t>:</a:t>
            </a:r>
            <a:endParaRPr lang="en-US" sz="2400" dirty="0" smtClean="0">
              <a:solidFill>
                <a:srgbClr val="FF0000"/>
              </a:solidFill>
              <a:latin typeface="Times New Roman"/>
            </a:endParaRPr>
          </a:p>
          <a:p>
            <a:pPr marL="800100" lvl="3" indent="-342900">
              <a:buNone/>
            </a:pPr>
            <a:r>
              <a:rPr lang="en-US" sz="2400" dirty="0" smtClean="0">
                <a:latin typeface="Times New Roman"/>
              </a:rPr>
              <a:t>	Cordially yours,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use a semicolon to separate independent clauses joined without a conjunction</a:t>
            </a:r>
          </a:p>
          <a:p>
            <a:pPr lvl="1"/>
            <a:endParaRPr lang="en-US" sz="3200" dirty="0" smtClean="0">
              <a:latin typeface="Times New Roman"/>
            </a:endParaRPr>
          </a:p>
          <a:p>
            <a:pPr lvl="1">
              <a:buFont typeface="Arial"/>
              <a:buChar char="•"/>
            </a:pPr>
            <a:r>
              <a:rPr lang="en-US" sz="2595" baseline="0" dirty="0" smtClean="0">
                <a:latin typeface="Times New Roman"/>
              </a:rPr>
              <a:t>Three people built the model</a:t>
            </a:r>
            <a:r>
              <a:rPr lang="en-US" sz="2595" baseline="0" dirty="0" smtClean="0">
                <a:solidFill>
                  <a:srgbClr val="FF0000"/>
                </a:solidFill>
                <a:latin typeface="Times New Roman"/>
              </a:rPr>
              <a:t>;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595" dirty="0" smtClean="0">
                <a:latin typeface="Times New Roman"/>
              </a:rPr>
              <a:t>only one received credit for it. That person </a:t>
            </a:r>
            <a:r>
              <a:rPr lang="en-US" sz="2595" dirty="0" smtClean="0">
                <a:latin typeface="Times New Roman"/>
              </a:rPr>
              <a:t>laughed a lot at the others.</a:t>
            </a:r>
            <a:endParaRPr lang="en-US" sz="2595" dirty="0" smtClean="0">
              <a:latin typeface="Times New Roman"/>
            </a:endParaRPr>
          </a:p>
          <a:p>
            <a:pPr lvl="1">
              <a:buFont typeface="Arial"/>
              <a:buChar char="•"/>
            </a:pPr>
            <a:r>
              <a:rPr lang="en-US" sz="2595" baseline="0" dirty="0" smtClean="0">
                <a:latin typeface="Times New Roman"/>
              </a:rPr>
              <a:t>Work</a:t>
            </a:r>
            <a:r>
              <a:rPr lang="en-US" sz="2595" dirty="0" smtClean="0">
                <a:latin typeface="Times New Roman"/>
              </a:rPr>
              <a:t> at straightening out these shelves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595" dirty="0" smtClean="0">
                <a:latin typeface="Times New Roman"/>
              </a:rPr>
              <a:t>someone else will get the bodies.</a:t>
            </a:r>
          </a:p>
          <a:p>
            <a:pPr lvl="1">
              <a:buFont typeface="Arial"/>
              <a:buChar char="•"/>
            </a:pPr>
            <a:r>
              <a:rPr lang="en-US" sz="2595" baseline="0" dirty="0" smtClean="0">
                <a:latin typeface="Times New Roman"/>
              </a:rPr>
              <a:t>Your</a:t>
            </a:r>
            <a:r>
              <a:rPr lang="en-US" sz="2595" dirty="0" smtClean="0">
                <a:latin typeface="Times New Roman"/>
              </a:rPr>
              <a:t> time is up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sz="2595" dirty="0" smtClean="0">
                <a:latin typeface="Times New Roman"/>
              </a:rPr>
              <a:t>you need to move on to the next victim.</a:t>
            </a: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use a semicolon to separate independent clauses that contain commas, even if the clauses are joined by a conjunction</a:t>
            </a:r>
          </a:p>
          <a:p>
            <a:pPr lvl="1"/>
            <a:endParaRPr lang="en-US" sz="3200" dirty="0" smtClean="0">
              <a:latin typeface="Times New Roman"/>
            </a:endParaRPr>
          </a:p>
          <a:p>
            <a:pPr lvl="1">
              <a:buFont typeface="Arial"/>
              <a:buChar char="•"/>
            </a:pPr>
            <a:r>
              <a:rPr lang="en-US" sz="2595" baseline="0" dirty="0" smtClean="0">
                <a:latin typeface="Times New Roman"/>
              </a:rPr>
              <a:t>The </a:t>
            </a:r>
            <a:r>
              <a:rPr lang="en-US" sz="2595" dirty="0" smtClean="0">
                <a:latin typeface="Times New Roman"/>
              </a:rPr>
              <a:t>special services department needed better equipment, updated training, and sound professional advice</a:t>
            </a:r>
            <a:r>
              <a:rPr lang="en-US" sz="2595" baseline="0" dirty="0" smtClean="0">
                <a:solidFill>
                  <a:srgbClr val="FF0000"/>
                </a:solidFill>
                <a:latin typeface="Times New Roman"/>
              </a:rPr>
              <a:t>;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595" dirty="0" smtClean="0">
                <a:latin typeface="Times New Roman"/>
              </a:rPr>
              <a:t>but since all of this came after the explosion, the books were in sorry shape.</a:t>
            </a:r>
          </a:p>
          <a:p>
            <a:pPr lvl="1">
              <a:buNone/>
            </a:pPr>
            <a:endParaRPr lang="en-US" sz="2595" dirty="0" smtClean="0">
              <a:latin typeface="Times New Roman"/>
            </a:endParaRPr>
          </a:p>
          <a:p>
            <a:pPr lvl="1"/>
            <a:r>
              <a:rPr lang="en-US" sz="2400" dirty="0" smtClean="0">
                <a:latin typeface="Times New Roman"/>
              </a:rPr>
              <a:t>In this complex-compound sentence, the semicolon helps the reader see where the break in thought occurs.  The semicolon makes the sentence easier to understand.</a:t>
            </a: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use a semicolon to separate independent clauses with a conjunctive</a:t>
            </a:r>
            <a:r>
              <a:rPr lang="en-US" sz="3200" dirty="0" smtClean="0">
                <a:latin typeface="Times New Roman"/>
              </a:rPr>
              <a:t> adverb that expresses a relationship between clauses</a:t>
            </a:r>
          </a:p>
          <a:p>
            <a:pPr lvl="1"/>
            <a:r>
              <a:rPr lang="en-US" sz="3200" baseline="0" dirty="0" smtClean="0">
                <a:latin typeface="Times New Roman"/>
              </a:rPr>
              <a:t>when</a:t>
            </a:r>
            <a:r>
              <a:rPr lang="en-US" sz="3200" dirty="0" smtClean="0">
                <a:latin typeface="Times New Roman"/>
              </a:rPr>
              <a:t> words such as </a:t>
            </a:r>
            <a:r>
              <a:rPr lang="en-US" sz="3200" i="1" dirty="0" smtClean="0">
                <a:latin typeface="Times New Roman"/>
              </a:rPr>
              <a:t>however, therefore, then,</a:t>
            </a:r>
            <a:r>
              <a:rPr lang="en-US" sz="3200" dirty="0" smtClean="0">
                <a:latin typeface="Times New Roman"/>
              </a:rPr>
              <a:t> and </a:t>
            </a:r>
            <a:r>
              <a:rPr lang="en-US" sz="3200" i="1" dirty="0" smtClean="0">
                <a:latin typeface="Times New Roman"/>
              </a:rPr>
              <a:t>thus</a:t>
            </a:r>
            <a:r>
              <a:rPr lang="en-US" sz="3200" dirty="0" smtClean="0">
                <a:latin typeface="Times New Roman"/>
              </a:rPr>
              <a:t> connect two independent clauses, the first independent clause is followed by a semicolon, and the joining word is followed by a commas.</a:t>
            </a:r>
            <a:endParaRPr lang="en-US" sz="3200" baseline="0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dirty="0" smtClean="0">
                <a:latin typeface="Times New Roman"/>
              </a:rPr>
              <a:t>use a semicolon to separate independent clauses with a conjunctive adverb that expresses a relationship between clauses</a:t>
            </a:r>
          </a:p>
          <a:p>
            <a:pPr lvl="1">
              <a:buNone/>
            </a:pPr>
            <a:endParaRPr lang="en-US" sz="3200" dirty="0" smtClean="0">
              <a:latin typeface="Times New Roman"/>
            </a:endParaRPr>
          </a:p>
          <a:p>
            <a:pPr lvl="1">
              <a:buFont typeface="Arial"/>
              <a:buChar char="•"/>
            </a:pPr>
            <a:r>
              <a:rPr lang="en-US" sz="2595" dirty="0" smtClean="0">
                <a:latin typeface="Times New Roman"/>
              </a:rPr>
              <a:t>We ordered from last year’s swimwear catalog</a:t>
            </a:r>
            <a:r>
              <a:rPr lang="en-US" sz="2595" baseline="0" dirty="0" smtClean="0">
                <a:solidFill>
                  <a:srgbClr val="FF0000"/>
                </a:solidFill>
                <a:latin typeface="Times New Roman"/>
              </a:rPr>
              <a:t>; consequently,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sz="2595" dirty="0" smtClean="0">
                <a:latin typeface="Times New Roman"/>
              </a:rPr>
              <a:t>our prices were wrong.</a:t>
            </a:r>
          </a:p>
          <a:p>
            <a:pPr lvl="1">
              <a:buFont typeface="Arial"/>
              <a:buChar char="•"/>
            </a:pPr>
            <a:r>
              <a:rPr lang="en-US" sz="2595" dirty="0" smtClean="0">
                <a:latin typeface="Times New Roman"/>
              </a:rPr>
              <a:t>I wanted a new sports car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; however, </a:t>
            </a:r>
            <a:r>
              <a:rPr lang="en-US" sz="2595" dirty="0" smtClean="0">
                <a:latin typeface="Times New Roman"/>
              </a:rPr>
              <a:t>a Matchbox was all I could afford.</a:t>
            </a:r>
          </a:p>
          <a:p>
            <a:pPr lvl="1">
              <a:buFont typeface="Arial"/>
              <a:buChar char="•"/>
            </a:pPr>
            <a:r>
              <a:rPr lang="en-US" sz="2595" dirty="0" smtClean="0">
                <a:latin typeface="Times New Roman"/>
              </a:rPr>
              <a:t>My brother Chad thought he had been cheated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; therefore, </a:t>
            </a:r>
            <a:r>
              <a:rPr lang="en-US" sz="2595" dirty="0" smtClean="0">
                <a:latin typeface="Times New Roman"/>
              </a:rPr>
              <a:t>he wanted his money back from the monkey.</a:t>
            </a:r>
          </a:p>
          <a:p>
            <a:pPr lvl="1">
              <a:buFont typeface="Arial"/>
              <a:buChar char="•"/>
            </a:pPr>
            <a:r>
              <a:rPr lang="en-US" sz="2595" dirty="0" smtClean="0">
                <a:latin typeface="Times New Roman"/>
              </a:rPr>
              <a:t>In the movie </a:t>
            </a:r>
            <a:r>
              <a:rPr lang="en-US" sz="2595" i="1" dirty="0" smtClean="0">
                <a:latin typeface="Times New Roman"/>
              </a:rPr>
              <a:t>Star Wars</a:t>
            </a:r>
            <a:r>
              <a:rPr lang="en-US" sz="2595" dirty="0" smtClean="0">
                <a:latin typeface="Times New Roman"/>
              </a:rPr>
              <a:t>, Luke Skywalker searches for a mysterious princess</a:t>
            </a:r>
            <a:r>
              <a:rPr lang="en-US" sz="2595" dirty="0" smtClean="0">
                <a:solidFill>
                  <a:srgbClr val="FF0000"/>
                </a:solidFill>
                <a:latin typeface="Times New Roman"/>
              </a:rPr>
              <a:t>; furthermore, </a:t>
            </a:r>
            <a:r>
              <a:rPr lang="en-US" sz="2595" dirty="0" smtClean="0">
                <a:latin typeface="Times New Roman"/>
              </a:rPr>
              <a:t>he destroys an evil Death Star.</a:t>
            </a: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189780"/>
          </a:xfrm>
        </p:spPr>
        <p:txBody>
          <a:bodyPr>
            <a:normAutofit fontScale="92500" lnSpcReduction="20000"/>
          </a:bodyPr>
          <a:lstStyle/>
          <a:p>
            <a:r>
              <a:rPr lang="en-US" baseline="0" dirty="0" smtClean="0">
                <a:latin typeface="Times New Roman"/>
              </a:rPr>
              <a:t>Separating</a:t>
            </a:r>
            <a:r>
              <a:rPr lang="en-US" dirty="0" smtClean="0">
                <a:latin typeface="Times New Roman"/>
              </a:rPr>
              <a:t> Independent Clauses</a:t>
            </a:r>
            <a:r>
              <a:rPr lang="en-US" baseline="0" dirty="0" smtClean="0">
                <a:latin typeface="Times New Roman"/>
              </a:rPr>
              <a:t>:</a:t>
            </a:r>
          </a:p>
          <a:p>
            <a:pPr lvl="1"/>
            <a:r>
              <a:rPr lang="en-US" sz="3200" dirty="0" smtClean="0">
                <a:latin typeface="Times New Roman"/>
              </a:rPr>
              <a:t>use a semicolon to separate independent clauses with a </a:t>
            </a:r>
            <a:r>
              <a:rPr lang="en-US" sz="3200" b="1" dirty="0" smtClean="0">
                <a:latin typeface="Times New Roman"/>
              </a:rPr>
              <a:t>conjunctive adverb </a:t>
            </a:r>
            <a:r>
              <a:rPr lang="en-US" sz="3200" dirty="0" smtClean="0">
                <a:latin typeface="Times New Roman"/>
              </a:rPr>
              <a:t>that expresses a relationship between </a:t>
            </a:r>
            <a:r>
              <a:rPr lang="en-US" sz="3200" dirty="0" smtClean="0">
                <a:latin typeface="Times New Roman"/>
              </a:rPr>
              <a:t>clauses</a:t>
            </a:r>
          </a:p>
          <a:p>
            <a:pPr lvl="1"/>
            <a:r>
              <a:rPr lang="en-US" sz="3200" dirty="0" smtClean="0">
                <a:latin typeface="Times New Roman"/>
              </a:rPr>
              <a:t>a list of special joining words:</a:t>
            </a:r>
          </a:p>
          <a:p>
            <a:pPr lvl="1">
              <a:buNone/>
            </a:pPr>
            <a:endParaRPr lang="en-US" sz="320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021813"/>
            <a:ext cx="2425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according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besides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consequently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furthermore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4940" y="4021813"/>
            <a:ext cx="2425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hence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however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instead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800" dirty="0" smtClean="0"/>
              <a:t>moreover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1541" y="4021813"/>
            <a:ext cx="24253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nevertheless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then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therefore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thus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27" baseline="0" dirty="0" smtClean="0">
                <a:latin typeface="Times New Roman"/>
              </a:rPr>
              <a:t>Conjunctive Adverbs (CA) vs</a:t>
            </a:r>
            <a:r>
              <a:rPr lang="en-US" sz="3027" dirty="0" smtClean="0">
                <a:latin typeface="Times New Roman"/>
              </a:rPr>
              <a:t>. Subordinate Conjunctions (SC)</a:t>
            </a:r>
            <a:endParaRPr lang="en-US" sz="3027" baseline="0" dirty="0" smtClean="0">
              <a:latin typeface="Times New Roman"/>
            </a:endParaRPr>
          </a:p>
          <a:p>
            <a:pPr lvl="1"/>
            <a:r>
              <a:rPr lang="en-US" sz="3027" baseline="0" dirty="0" smtClean="0">
                <a:latin typeface="Times New Roman"/>
              </a:rPr>
              <a:t>It is easy to confuse</a:t>
            </a:r>
            <a:r>
              <a:rPr lang="en-US" sz="3027" dirty="0" smtClean="0">
                <a:latin typeface="Times New Roman"/>
              </a:rPr>
              <a:t> the two.</a:t>
            </a:r>
          </a:p>
          <a:p>
            <a:pPr lvl="1"/>
            <a:r>
              <a:rPr lang="en-US" sz="3027" dirty="0" smtClean="0">
                <a:latin typeface="Times New Roman"/>
              </a:rPr>
              <a:t>SC such as </a:t>
            </a:r>
            <a:r>
              <a:rPr lang="en-US" sz="3027" i="1" dirty="0" smtClean="0">
                <a:latin typeface="Times New Roman"/>
              </a:rPr>
              <a:t>because, although, since, until, </a:t>
            </a:r>
            <a:r>
              <a:rPr lang="en-US" sz="3027" dirty="0" smtClean="0">
                <a:latin typeface="Times New Roman"/>
              </a:rPr>
              <a:t>and </a:t>
            </a:r>
            <a:r>
              <a:rPr lang="en-US" sz="3027" i="1" dirty="0" smtClean="0">
                <a:latin typeface="Times New Roman"/>
              </a:rPr>
              <a:t>while</a:t>
            </a:r>
            <a:r>
              <a:rPr lang="en-US" sz="3027" dirty="0" smtClean="0">
                <a:latin typeface="Times New Roman"/>
              </a:rPr>
              <a:t> with CA</a:t>
            </a:r>
            <a:endParaRPr lang="en-US" sz="3027" dirty="0" smtClean="0">
              <a:latin typeface="Times New Roman"/>
            </a:endParaRPr>
          </a:p>
          <a:p>
            <a:pPr lvl="1"/>
            <a:r>
              <a:rPr lang="en-US" sz="3200" baseline="0" dirty="0" smtClean="0">
                <a:latin typeface="Times New Roman"/>
              </a:rPr>
              <a:t>SC introduce</a:t>
            </a:r>
            <a:r>
              <a:rPr lang="en-US" sz="3200" dirty="0" smtClean="0">
                <a:latin typeface="Times New Roman"/>
              </a:rPr>
              <a:t> </a:t>
            </a:r>
            <a:r>
              <a:rPr lang="en-US" sz="3200" b="1" dirty="0" smtClean="0">
                <a:latin typeface="Times New Roman"/>
              </a:rPr>
              <a:t>dependent clauses</a:t>
            </a:r>
            <a:r>
              <a:rPr lang="en-US" sz="3200" dirty="0" smtClean="0">
                <a:latin typeface="Times New Roman"/>
              </a:rPr>
              <a:t> that cannot stand alone as a sentence</a:t>
            </a:r>
          </a:p>
          <a:p>
            <a:pPr lvl="1"/>
            <a:r>
              <a:rPr lang="en-US" sz="3200" dirty="0" smtClean="0">
                <a:latin typeface="Times New Roman"/>
              </a:rPr>
              <a:t>CA, however, introduce independent clauses that can stand alone without the adverb</a:t>
            </a:r>
            <a:endParaRPr lang="en-US" sz="3200" baseline="0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SEMICOLONS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27" baseline="0" dirty="0" smtClean="0">
                <a:latin typeface="Times New Roman"/>
              </a:rPr>
              <a:t>Conjunctive Adverbs (CA) vs</a:t>
            </a:r>
            <a:r>
              <a:rPr lang="en-US" sz="3027" dirty="0" smtClean="0">
                <a:latin typeface="Times New Roman"/>
              </a:rPr>
              <a:t>. Subordinate Conjunctions (SC)</a:t>
            </a:r>
            <a:endParaRPr lang="en-US" sz="3027" baseline="0" dirty="0" smtClean="0">
              <a:latin typeface="Times New Roman"/>
            </a:endParaRPr>
          </a:p>
          <a:p>
            <a:pPr lvl="1"/>
            <a:r>
              <a:rPr lang="en-US" sz="3027" baseline="0" dirty="0" smtClean="0">
                <a:latin typeface="Times New Roman"/>
              </a:rPr>
              <a:t>Easy test to </a:t>
            </a:r>
            <a:r>
              <a:rPr lang="en-US" sz="3027" dirty="0" smtClean="0">
                <a:latin typeface="Times New Roman"/>
              </a:rPr>
              <a:t>see if the word beginning a clause is a </a:t>
            </a:r>
            <a:r>
              <a:rPr lang="en-US" sz="3027" b="1" dirty="0" smtClean="0">
                <a:latin typeface="Times New Roman"/>
              </a:rPr>
              <a:t>subordinate conjunction</a:t>
            </a:r>
            <a:r>
              <a:rPr lang="en-US" sz="3027" dirty="0" smtClean="0">
                <a:latin typeface="Times New Roman"/>
              </a:rPr>
              <a:t>, for which you need only a </a:t>
            </a:r>
            <a:r>
              <a:rPr lang="en-US" sz="3027" dirty="0" smtClean="0">
                <a:solidFill>
                  <a:srgbClr val="3366FF"/>
                </a:solidFill>
                <a:latin typeface="Times New Roman"/>
              </a:rPr>
              <a:t>comma</a:t>
            </a:r>
            <a:r>
              <a:rPr lang="en-US" sz="3027" dirty="0" smtClean="0">
                <a:latin typeface="Times New Roman"/>
              </a:rPr>
              <a:t>, or a </a:t>
            </a:r>
            <a:r>
              <a:rPr lang="en-US" sz="3027" b="1" dirty="0" smtClean="0">
                <a:latin typeface="Times New Roman"/>
              </a:rPr>
              <a:t>conjunctive adverb </a:t>
            </a:r>
            <a:r>
              <a:rPr lang="en-US" sz="3027" dirty="0" smtClean="0">
                <a:latin typeface="Times New Roman"/>
              </a:rPr>
              <a:t>that needs a </a:t>
            </a:r>
            <a:r>
              <a:rPr lang="en-US" sz="3027" dirty="0" smtClean="0">
                <a:solidFill>
                  <a:srgbClr val="FF0000"/>
                </a:solidFill>
                <a:latin typeface="Times New Roman"/>
              </a:rPr>
              <a:t>semicolon</a:t>
            </a:r>
            <a:r>
              <a:rPr lang="en-US" sz="3027" dirty="0" smtClean="0">
                <a:latin typeface="Times New Roman"/>
              </a:rPr>
              <a:t>:</a:t>
            </a:r>
            <a:endParaRPr lang="en-US" sz="3027" dirty="0" smtClean="0">
              <a:latin typeface="Times New Roman"/>
            </a:endParaRPr>
          </a:p>
          <a:p>
            <a:pPr lvl="2"/>
            <a:r>
              <a:rPr lang="en-US" sz="2627" dirty="0" smtClean="0">
                <a:latin typeface="Times New Roman"/>
              </a:rPr>
              <a:t>If you can move the word around in the clause, it is the joining word that takes a semicolon</a:t>
            </a:r>
          </a:p>
          <a:p>
            <a:pPr lvl="2"/>
            <a:r>
              <a:rPr lang="en-US" sz="2627" dirty="0" smtClean="0">
                <a:latin typeface="Times New Roman"/>
              </a:rPr>
              <a:t>If not, it is probably a subordinate conjunction.</a:t>
            </a:r>
            <a:endParaRPr lang="en-US" sz="2627" dirty="0" smtClean="0">
              <a:latin typeface="Times New Roman"/>
            </a:endParaRPr>
          </a:p>
          <a:p>
            <a:pPr lvl="1">
              <a:buNone/>
            </a:pPr>
            <a:endParaRPr lang="en-US" sz="2595" baseline="0" dirty="0" smtClean="0">
              <a:latin typeface="Times New Roman"/>
            </a:endParaRPr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1437</Words>
  <Application>Microsoft Macintosh PowerPoint</Application>
  <PresentationFormat>On-screen Show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Semicolons &amp; 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SEMICOLONS</vt:lpstr>
      <vt:lpstr>Slide 15</vt:lpstr>
      <vt:lpstr>COLONS THAT INTRODUCE</vt:lpstr>
      <vt:lpstr>COLONS THAT INTRODUCE</vt:lpstr>
      <vt:lpstr>COLONS THAT INTRODUCE</vt:lpstr>
      <vt:lpstr>COLONS THAT INTRODUCE</vt:lpstr>
      <vt:lpstr>COLONS THAT SHOW RELATIONSHIP</vt:lpstr>
      <vt:lpstr>COLONS THAT SHOW RELATIONSHIP</vt:lpstr>
      <vt:lpstr>COLONS THAT SHOW RELATIONSHIP</vt:lpstr>
      <vt:lpstr>COLONS THAT SHOW RELATIONSHIP</vt:lpstr>
      <vt:lpstr>COLONS THAT SHOW RELATIONSHIP</vt:lpstr>
      <vt:lpstr>COLONS IN BUSINESS LETTERS</vt:lpstr>
      <vt:lpstr>Slide 26</vt:lpstr>
    </vt:vector>
  </TitlesOfParts>
  <Company>PPS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COMMAS</dc:title>
  <dc:creator>PPS</dc:creator>
  <cp:lastModifiedBy>PPS</cp:lastModifiedBy>
  <cp:revision>4</cp:revision>
  <dcterms:created xsi:type="dcterms:W3CDTF">2013-04-08T23:40:20Z</dcterms:created>
  <dcterms:modified xsi:type="dcterms:W3CDTF">2013-04-09T02:35:02Z</dcterms:modified>
</cp:coreProperties>
</file>